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24" r:id="rId5"/>
    <p:sldId id="336" r:id="rId6"/>
    <p:sldId id="337" r:id="rId7"/>
    <p:sldId id="325" r:id="rId8"/>
    <p:sldId id="326" r:id="rId9"/>
    <p:sldId id="327" r:id="rId10"/>
    <p:sldId id="338" r:id="rId11"/>
    <p:sldId id="332" r:id="rId12"/>
    <p:sldId id="262" r:id="rId13"/>
    <p:sldId id="333" r:id="rId14"/>
    <p:sldId id="257" r:id="rId15"/>
    <p:sldId id="267" r:id="rId16"/>
    <p:sldId id="268" r:id="rId17"/>
    <p:sldId id="331" r:id="rId18"/>
    <p:sldId id="430" r:id="rId19"/>
    <p:sldId id="329" r:id="rId20"/>
    <p:sldId id="316" r:id="rId21"/>
    <p:sldId id="261" r:id="rId22"/>
    <p:sldId id="263" r:id="rId23"/>
    <p:sldId id="431" r:id="rId24"/>
    <p:sldId id="265" r:id="rId25"/>
    <p:sldId id="264" r:id="rId26"/>
    <p:sldId id="266" r:id="rId27"/>
    <p:sldId id="318" r:id="rId28"/>
    <p:sldId id="330"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C7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BE99B-E166-5F4F-AD5D-4E1B7E4D38AF}" v="5" dt="2022-09-26T07:01:48.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p:restoredTop sz="94637"/>
  </p:normalViewPr>
  <p:slideViewPr>
    <p:cSldViewPr snapToGrid="0">
      <p:cViewPr varScale="1">
        <p:scale>
          <a:sx n="99" d="100"/>
          <a:sy n="99" d="100"/>
        </p:scale>
        <p:origin x="2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e van Steen" userId="b7af8d2b-3eda-4fcb-a931-3c6afb410171" providerId="ADAL" clId="{264BE99B-E166-5F4F-AD5D-4E1B7E4D38AF}"/>
    <pc:docChg chg="custSel addSld delSld modSld">
      <pc:chgData name="Inge van Steen" userId="b7af8d2b-3eda-4fcb-a931-3c6afb410171" providerId="ADAL" clId="{264BE99B-E166-5F4F-AD5D-4E1B7E4D38AF}" dt="2022-09-26T07:15:47.299" v="149" actId="1076"/>
      <pc:docMkLst>
        <pc:docMk/>
      </pc:docMkLst>
      <pc:sldChg chg="delSp add mod">
        <pc:chgData name="Inge van Steen" userId="b7af8d2b-3eda-4fcb-a931-3c6afb410171" providerId="ADAL" clId="{264BE99B-E166-5F4F-AD5D-4E1B7E4D38AF}" dt="2022-09-26T07:00:28.393" v="73" actId="478"/>
        <pc:sldMkLst>
          <pc:docMk/>
          <pc:sldMk cId="3696102401" sldId="257"/>
        </pc:sldMkLst>
        <pc:spChg chg="del">
          <ac:chgData name="Inge van Steen" userId="b7af8d2b-3eda-4fcb-a931-3c6afb410171" providerId="ADAL" clId="{264BE99B-E166-5F4F-AD5D-4E1B7E4D38AF}" dt="2022-09-26T07:00:28.393" v="73" actId="478"/>
          <ac:spMkLst>
            <pc:docMk/>
            <pc:sldMk cId="3696102401" sldId="257"/>
            <ac:spMk id="3" creationId="{3E2A342B-BF0B-4057-B7ED-8266C1615460}"/>
          </ac:spMkLst>
        </pc:spChg>
      </pc:sldChg>
      <pc:sldChg chg="add">
        <pc:chgData name="Inge van Steen" userId="b7af8d2b-3eda-4fcb-a931-3c6afb410171" providerId="ADAL" clId="{264BE99B-E166-5F4F-AD5D-4E1B7E4D38AF}" dt="2022-09-26T06:59:57.974" v="42"/>
        <pc:sldMkLst>
          <pc:docMk/>
          <pc:sldMk cId="1663384948" sldId="261"/>
        </pc:sldMkLst>
      </pc:sldChg>
      <pc:sldChg chg="add">
        <pc:chgData name="Inge van Steen" userId="b7af8d2b-3eda-4fcb-a931-3c6afb410171" providerId="ADAL" clId="{264BE99B-E166-5F4F-AD5D-4E1B7E4D38AF}" dt="2022-09-26T06:59:57.974" v="42"/>
        <pc:sldMkLst>
          <pc:docMk/>
          <pc:sldMk cId="1153624467" sldId="263"/>
        </pc:sldMkLst>
      </pc:sldChg>
      <pc:sldChg chg="add">
        <pc:chgData name="Inge van Steen" userId="b7af8d2b-3eda-4fcb-a931-3c6afb410171" providerId="ADAL" clId="{264BE99B-E166-5F4F-AD5D-4E1B7E4D38AF}" dt="2022-09-26T06:59:57.974" v="42"/>
        <pc:sldMkLst>
          <pc:docMk/>
          <pc:sldMk cId="3773829388" sldId="264"/>
        </pc:sldMkLst>
      </pc:sldChg>
      <pc:sldChg chg="add">
        <pc:chgData name="Inge van Steen" userId="b7af8d2b-3eda-4fcb-a931-3c6afb410171" providerId="ADAL" clId="{264BE99B-E166-5F4F-AD5D-4E1B7E4D38AF}" dt="2022-09-26T06:59:57.974" v="42"/>
        <pc:sldMkLst>
          <pc:docMk/>
          <pc:sldMk cId="2839666677" sldId="265"/>
        </pc:sldMkLst>
      </pc:sldChg>
      <pc:sldChg chg="add">
        <pc:chgData name="Inge van Steen" userId="b7af8d2b-3eda-4fcb-a931-3c6afb410171" providerId="ADAL" clId="{264BE99B-E166-5F4F-AD5D-4E1B7E4D38AF}" dt="2022-09-26T06:59:57.974" v="42"/>
        <pc:sldMkLst>
          <pc:docMk/>
          <pc:sldMk cId="1829129132" sldId="266"/>
        </pc:sldMkLst>
      </pc:sldChg>
      <pc:sldChg chg="add">
        <pc:chgData name="Inge van Steen" userId="b7af8d2b-3eda-4fcb-a931-3c6afb410171" providerId="ADAL" clId="{264BE99B-E166-5F4F-AD5D-4E1B7E4D38AF}" dt="2022-09-26T06:59:57.974" v="42"/>
        <pc:sldMkLst>
          <pc:docMk/>
          <pc:sldMk cId="3594193650" sldId="267"/>
        </pc:sldMkLst>
      </pc:sldChg>
      <pc:sldChg chg="add">
        <pc:chgData name="Inge van Steen" userId="b7af8d2b-3eda-4fcb-a931-3c6afb410171" providerId="ADAL" clId="{264BE99B-E166-5F4F-AD5D-4E1B7E4D38AF}" dt="2022-09-26T06:59:57.974" v="42"/>
        <pc:sldMkLst>
          <pc:docMk/>
          <pc:sldMk cId="957141998" sldId="268"/>
        </pc:sldMkLst>
      </pc:sldChg>
      <pc:sldChg chg="add">
        <pc:chgData name="Inge van Steen" userId="b7af8d2b-3eda-4fcb-a931-3c6afb410171" providerId="ADAL" clId="{264BE99B-E166-5F4F-AD5D-4E1B7E4D38AF}" dt="2022-09-26T06:59:57.974" v="42"/>
        <pc:sldMkLst>
          <pc:docMk/>
          <pc:sldMk cId="3806402798" sldId="316"/>
        </pc:sldMkLst>
      </pc:sldChg>
      <pc:sldChg chg="add">
        <pc:chgData name="Inge van Steen" userId="b7af8d2b-3eda-4fcb-a931-3c6afb410171" providerId="ADAL" clId="{264BE99B-E166-5F4F-AD5D-4E1B7E4D38AF}" dt="2022-09-26T06:59:57.974" v="42"/>
        <pc:sldMkLst>
          <pc:docMk/>
          <pc:sldMk cId="3955688275" sldId="318"/>
        </pc:sldMkLst>
      </pc:sldChg>
      <pc:sldChg chg="addSp delSp modSp add del mod">
        <pc:chgData name="Inge van Steen" userId="b7af8d2b-3eda-4fcb-a931-3c6afb410171" providerId="ADAL" clId="{264BE99B-E166-5F4F-AD5D-4E1B7E4D38AF}" dt="2022-09-26T07:01:42.176" v="90" actId="2696"/>
        <pc:sldMkLst>
          <pc:docMk/>
          <pc:sldMk cId="3883428050" sldId="321"/>
        </pc:sldMkLst>
        <pc:spChg chg="add mod">
          <ac:chgData name="Inge van Steen" userId="b7af8d2b-3eda-4fcb-a931-3c6afb410171" providerId="ADAL" clId="{264BE99B-E166-5F4F-AD5D-4E1B7E4D38AF}" dt="2022-09-26T07:01:15.786" v="80" actId="21"/>
          <ac:spMkLst>
            <pc:docMk/>
            <pc:sldMk cId="3883428050" sldId="321"/>
            <ac:spMk id="3" creationId="{C7B23B31-9888-DD75-92BB-2C2BCA0A5330}"/>
          </ac:spMkLst>
        </pc:spChg>
        <pc:picChg chg="del">
          <ac:chgData name="Inge van Steen" userId="b7af8d2b-3eda-4fcb-a931-3c6afb410171" providerId="ADAL" clId="{264BE99B-E166-5F4F-AD5D-4E1B7E4D38AF}" dt="2022-09-26T07:01:15.786" v="80" actId="21"/>
          <ac:picMkLst>
            <pc:docMk/>
            <pc:sldMk cId="3883428050" sldId="321"/>
            <ac:picMk id="5" creationId="{92B99E9D-AADE-46D3-9B63-FABCDC6801CE}"/>
          </ac:picMkLst>
        </pc:picChg>
      </pc:sldChg>
      <pc:sldChg chg="addSp delSp modSp add del mod">
        <pc:chgData name="Inge van Steen" userId="b7af8d2b-3eda-4fcb-a931-3c6afb410171" providerId="ADAL" clId="{264BE99B-E166-5F4F-AD5D-4E1B7E4D38AF}" dt="2022-09-26T07:02:11.371" v="103" actId="2696"/>
        <pc:sldMkLst>
          <pc:docMk/>
          <pc:sldMk cId="3041168650" sldId="323"/>
        </pc:sldMkLst>
        <pc:spChg chg="add mod">
          <ac:chgData name="Inge van Steen" userId="b7af8d2b-3eda-4fcb-a931-3c6afb410171" providerId="ADAL" clId="{264BE99B-E166-5F4F-AD5D-4E1B7E4D38AF}" dt="2022-09-26T07:01:47.018" v="91" actId="21"/>
          <ac:spMkLst>
            <pc:docMk/>
            <pc:sldMk cId="3041168650" sldId="323"/>
            <ac:spMk id="3" creationId="{6D830F91-C4C6-7A14-5556-82A8401D9A04}"/>
          </ac:spMkLst>
        </pc:spChg>
        <pc:picChg chg="del">
          <ac:chgData name="Inge van Steen" userId="b7af8d2b-3eda-4fcb-a931-3c6afb410171" providerId="ADAL" clId="{264BE99B-E166-5F4F-AD5D-4E1B7E4D38AF}" dt="2022-09-26T07:01:47.018" v="91" actId="21"/>
          <ac:picMkLst>
            <pc:docMk/>
            <pc:sldMk cId="3041168650" sldId="323"/>
            <ac:picMk id="5" creationId="{E3850E15-78A1-403C-BEB4-7BEC603CC572}"/>
          </ac:picMkLst>
        </pc:picChg>
      </pc:sldChg>
      <pc:sldChg chg="delSp add mod">
        <pc:chgData name="Inge van Steen" userId="b7af8d2b-3eda-4fcb-a931-3c6afb410171" providerId="ADAL" clId="{264BE99B-E166-5F4F-AD5D-4E1B7E4D38AF}" dt="2022-09-26T07:02:14.748" v="104" actId="478"/>
        <pc:sldMkLst>
          <pc:docMk/>
          <pc:sldMk cId="2768658201" sldId="329"/>
        </pc:sldMkLst>
        <pc:spChg chg="del">
          <ac:chgData name="Inge van Steen" userId="b7af8d2b-3eda-4fcb-a931-3c6afb410171" providerId="ADAL" clId="{264BE99B-E166-5F4F-AD5D-4E1B7E4D38AF}" dt="2022-09-26T07:02:14.748" v="104" actId="478"/>
          <ac:spMkLst>
            <pc:docMk/>
            <pc:sldMk cId="2768658201" sldId="329"/>
            <ac:spMk id="3" creationId="{25BD9B39-606A-41B4-B115-CDD9DFD92FCA}"/>
          </ac:spMkLst>
        </pc:spChg>
      </pc:sldChg>
      <pc:sldChg chg="add">
        <pc:chgData name="Inge van Steen" userId="b7af8d2b-3eda-4fcb-a931-3c6afb410171" providerId="ADAL" clId="{264BE99B-E166-5F4F-AD5D-4E1B7E4D38AF}" dt="2022-09-26T06:59:57.974" v="42"/>
        <pc:sldMkLst>
          <pc:docMk/>
          <pc:sldMk cId="2859765247" sldId="330"/>
        </pc:sldMkLst>
      </pc:sldChg>
      <pc:sldChg chg="add">
        <pc:chgData name="Inge van Steen" userId="b7af8d2b-3eda-4fcb-a931-3c6afb410171" providerId="ADAL" clId="{264BE99B-E166-5F4F-AD5D-4E1B7E4D38AF}" dt="2022-09-26T06:59:57.974" v="42"/>
        <pc:sldMkLst>
          <pc:docMk/>
          <pc:sldMk cId="1502738694" sldId="331"/>
        </pc:sldMkLst>
      </pc:sldChg>
      <pc:sldChg chg="modSp mod">
        <pc:chgData name="Inge van Steen" userId="b7af8d2b-3eda-4fcb-a931-3c6afb410171" providerId="ADAL" clId="{264BE99B-E166-5F4F-AD5D-4E1B7E4D38AF}" dt="2022-09-26T06:59:20.603" v="41" actId="20577"/>
        <pc:sldMkLst>
          <pc:docMk/>
          <pc:sldMk cId="4221101308" sldId="332"/>
        </pc:sldMkLst>
        <pc:spChg chg="mod">
          <ac:chgData name="Inge van Steen" userId="b7af8d2b-3eda-4fcb-a931-3c6afb410171" providerId="ADAL" clId="{264BE99B-E166-5F4F-AD5D-4E1B7E4D38AF}" dt="2022-09-26T06:59:20.603" v="41" actId="20577"/>
          <ac:spMkLst>
            <pc:docMk/>
            <pc:sldMk cId="4221101308" sldId="332"/>
            <ac:spMk id="3" creationId="{29A2A21F-D0A0-4D27-811E-1F39ABFB356E}"/>
          </ac:spMkLst>
        </pc:spChg>
      </pc:sldChg>
      <pc:sldChg chg="modSp mod">
        <pc:chgData name="Inge van Steen" userId="b7af8d2b-3eda-4fcb-a931-3c6afb410171" providerId="ADAL" clId="{264BE99B-E166-5F4F-AD5D-4E1B7E4D38AF}" dt="2022-09-26T07:00:17.462" v="72" actId="20577"/>
        <pc:sldMkLst>
          <pc:docMk/>
          <pc:sldMk cId="2873891643" sldId="333"/>
        </pc:sldMkLst>
        <pc:spChg chg="mod">
          <ac:chgData name="Inge van Steen" userId="b7af8d2b-3eda-4fcb-a931-3c6afb410171" providerId="ADAL" clId="{264BE99B-E166-5F4F-AD5D-4E1B7E4D38AF}" dt="2022-09-26T07:00:17.462" v="72" actId="20577"/>
          <ac:spMkLst>
            <pc:docMk/>
            <pc:sldMk cId="2873891643" sldId="333"/>
            <ac:spMk id="3" creationId="{58E57F3B-BCC7-4713-BD5E-EDFFE10F83D4}"/>
          </ac:spMkLst>
        </pc:spChg>
      </pc:sldChg>
      <pc:sldChg chg="addSp modSp add mod">
        <pc:chgData name="Inge van Steen" userId="b7af8d2b-3eda-4fcb-a931-3c6afb410171" providerId="ADAL" clId="{264BE99B-E166-5F4F-AD5D-4E1B7E4D38AF}" dt="2022-09-26T07:02:07.466" v="102" actId="1076"/>
        <pc:sldMkLst>
          <pc:docMk/>
          <pc:sldMk cId="3750528375" sldId="430"/>
        </pc:sldMkLst>
        <pc:picChg chg="add mod">
          <ac:chgData name="Inge van Steen" userId="b7af8d2b-3eda-4fcb-a931-3c6afb410171" providerId="ADAL" clId="{264BE99B-E166-5F4F-AD5D-4E1B7E4D38AF}" dt="2022-09-26T07:01:13.429" v="79" actId="1076"/>
          <ac:picMkLst>
            <pc:docMk/>
            <pc:sldMk cId="3750528375" sldId="430"/>
            <ac:picMk id="2" creationId="{8033D36F-E458-366C-B098-BFEC5AB5C5B0}"/>
          </ac:picMkLst>
        </pc:picChg>
        <pc:picChg chg="add mod">
          <ac:chgData name="Inge van Steen" userId="b7af8d2b-3eda-4fcb-a931-3c6afb410171" providerId="ADAL" clId="{264BE99B-E166-5F4F-AD5D-4E1B7E4D38AF}" dt="2022-09-26T07:02:01.065" v="99" actId="14100"/>
          <ac:picMkLst>
            <pc:docMk/>
            <pc:sldMk cId="3750528375" sldId="430"/>
            <ac:picMk id="3" creationId="{FDDB09AA-7DFF-A665-8C1E-51B49CB846EA}"/>
          </ac:picMkLst>
        </pc:picChg>
        <pc:picChg chg="add mod">
          <ac:chgData name="Inge van Steen" userId="b7af8d2b-3eda-4fcb-a931-3c6afb410171" providerId="ADAL" clId="{264BE99B-E166-5F4F-AD5D-4E1B7E4D38AF}" dt="2022-09-26T07:02:03.031" v="100" actId="1076"/>
          <ac:picMkLst>
            <pc:docMk/>
            <pc:sldMk cId="3750528375" sldId="430"/>
            <ac:picMk id="4" creationId="{B790D3D0-FC5E-FB9C-07EE-91BF243A04E5}"/>
          </ac:picMkLst>
        </pc:picChg>
        <pc:picChg chg="mod">
          <ac:chgData name="Inge van Steen" userId="b7af8d2b-3eda-4fcb-a931-3c6afb410171" providerId="ADAL" clId="{264BE99B-E166-5F4F-AD5D-4E1B7E4D38AF}" dt="2022-09-26T07:01:56.698" v="97" actId="1076"/>
          <ac:picMkLst>
            <pc:docMk/>
            <pc:sldMk cId="3750528375" sldId="430"/>
            <ac:picMk id="5" creationId="{96765348-A955-48A1-8D0A-31F489A9FE6D}"/>
          </ac:picMkLst>
        </pc:picChg>
        <pc:picChg chg="add mod">
          <ac:chgData name="Inge van Steen" userId="b7af8d2b-3eda-4fcb-a931-3c6afb410171" providerId="ADAL" clId="{264BE99B-E166-5F4F-AD5D-4E1B7E4D38AF}" dt="2022-09-26T07:02:07.466" v="102" actId="1076"/>
          <ac:picMkLst>
            <pc:docMk/>
            <pc:sldMk cId="3750528375" sldId="430"/>
            <ac:picMk id="6" creationId="{BEC31E74-1AA9-573A-F6C3-08FA1E81D89A}"/>
          </ac:picMkLst>
        </pc:picChg>
      </pc:sldChg>
      <pc:sldChg chg="addSp delSp modSp add del mod">
        <pc:chgData name="Inge van Steen" userId="b7af8d2b-3eda-4fcb-a931-3c6afb410171" providerId="ADAL" clId="{264BE99B-E166-5F4F-AD5D-4E1B7E4D38AF}" dt="2022-09-26T07:01:42.176" v="90" actId="2696"/>
        <pc:sldMkLst>
          <pc:docMk/>
          <pc:sldMk cId="1161618057" sldId="431"/>
        </pc:sldMkLst>
        <pc:spChg chg="add mod">
          <ac:chgData name="Inge van Steen" userId="b7af8d2b-3eda-4fcb-a931-3c6afb410171" providerId="ADAL" clId="{264BE99B-E166-5F4F-AD5D-4E1B7E4D38AF}" dt="2022-09-26T07:01:04.968" v="76" actId="21"/>
          <ac:spMkLst>
            <pc:docMk/>
            <pc:sldMk cId="1161618057" sldId="431"/>
            <ac:spMk id="4" creationId="{B78A9B5E-3282-DB0F-EF48-1F38DB6BCFAF}"/>
          </ac:spMkLst>
        </pc:spChg>
        <pc:picChg chg="del">
          <ac:chgData name="Inge van Steen" userId="b7af8d2b-3eda-4fcb-a931-3c6afb410171" providerId="ADAL" clId="{264BE99B-E166-5F4F-AD5D-4E1B7E4D38AF}" dt="2022-09-26T07:01:04.968" v="76" actId="21"/>
          <ac:picMkLst>
            <pc:docMk/>
            <pc:sldMk cId="1161618057" sldId="431"/>
            <ac:picMk id="5" creationId="{53B1D852-22C6-4D55-8E70-82D27CCCFD08}"/>
          </ac:picMkLst>
        </pc:picChg>
      </pc:sldChg>
      <pc:sldChg chg="addSp modSp new mod">
        <pc:chgData name="Inge van Steen" userId="b7af8d2b-3eda-4fcb-a931-3c6afb410171" providerId="ADAL" clId="{264BE99B-E166-5F4F-AD5D-4E1B7E4D38AF}" dt="2022-09-26T07:15:47.299" v="149" actId="1076"/>
        <pc:sldMkLst>
          <pc:docMk/>
          <pc:sldMk cId="2036958987" sldId="431"/>
        </pc:sldMkLst>
        <pc:spChg chg="add mod">
          <ac:chgData name="Inge van Steen" userId="b7af8d2b-3eda-4fcb-a931-3c6afb410171" providerId="ADAL" clId="{264BE99B-E166-5F4F-AD5D-4E1B7E4D38AF}" dt="2022-09-26T07:15:47.299" v="149" actId="1076"/>
          <ac:spMkLst>
            <pc:docMk/>
            <pc:sldMk cId="2036958987" sldId="431"/>
            <ac:spMk id="3" creationId="{1DC0C8A2-58D3-6586-3410-D9CF6D2F1BF8}"/>
          </ac:spMkLst>
        </pc:spChg>
      </pc:sldChg>
      <pc:sldChg chg="addSp delSp modSp add del mod">
        <pc:chgData name="Inge van Steen" userId="b7af8d2b-3eda-4fcb-a931-3c6afb410171" providerId="ADAL" clId="{264BE99B-E166-5F4F-AD5D-4E1B7E4D38AF}" dt="2022-09-26T07:01:42.176" v="90" actId="2696"/>
        <pc:sldMkLst>
          <pc:docMk/>
          <pc:sldMk cId="3920739158" sldId="432"/>
        </pc:sldMkLst>
        <pc:spChg chg="add mod">
          <ac:chgData name="Inge van Steen" userId="b7af8d2b-3eda-4fcb-a931-3c6afb410171" providerId="ADAL" clId="{264BE99B-E166-5F4F-AD5D-4E1B7E4D38AF}" dt="2022-09-26T07:01:25.768" v="84" actId="21"/>
          <ac:spMkLst>
            <pc:docMk/>
            <pc:sldMk cId="3920739158" sldId="432"/>
            <ac:spMk id="3" creationId="{C4B99080-6E17-6B91-0815-C6CAAC17F3CA}"/>
          </ac:spMkLst>
        </pc:spChg>
        <pc:picChg chg="del">
          <ac:chgData name="Inge van Steen" userId="b7af8d2b-3eda-4fcb-a931-3c6afb410171" providerId="ADAL" clId="{264BE99B-E166-5F4F-AD5D-4E1B7E4D38AF}" dt="2022-09-26T07:01:25.768" v="84" actId="21"/>
          <ac:picMkLst>
            <pc:docMk/>
            <pc:sldMk cId="3920739158" sldId="432"/>
            <ac:picMk id="5" creationId="{F815F902-E048-4D2F-98B8-3732E40E8B2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D6A27-56C5-44EF-975E-C9D5DD870B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8D5B7D8-20A4-46F7-A69A-AF51D02DC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C40B6C2-A8B8-489C-A49F-A1F918DEBBAC}"/>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898813BB-DB42-489B-AECF-85C2106FFD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DA7F10-9FCB-405E-9686-C7241C70CB79}"/>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65728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E85FA-9C84-4EE6-9571-8F8FC3BF5F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7ED0D07-61E2-4E23-B9C9-0F75FF0473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D42D33E-6362-4F9A-A4F1-45BFF5E34A71}"/>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3CD79C74-00C6-4E97-883B-BF6E6808B8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0A4BDF-BBA1-4285-9ED3-7749DE753577}"/>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73476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9BA5897-7844-4F4D-9FA3-B4413908634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3A17D36-96CC-488D-B034-BE93935B489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D447AE-B4CF-4C96-9357-01FEB0C57932}"/>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A42AD4FC-1A06-4BC8-90FC-79C34CEF06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FF8126-5B96-4536-A9FC-D0DEBF285A0F}"/>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350760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36715-CCE1-4782-A7E1-428E0327D5F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5E230C-C335-4F27-9E1D-6062551BB82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3C9951-5026-4DFA-8A71-F891A1BBDF78}"/>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3C65DFDB-F93E-4173-B1D7-0F2E5B6F61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85714F-2A7B-4D7D-A1FD-F62B9CF1FAF7}"/>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324188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5B40A-F4B6-42AA-8AC6-605CBEF5281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215B26B-808E-434D-AF6E-907E5DFA6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50D2071-E917-4164-9492-F873291E09FB}"/>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D74727C1-4AEE-422E-AA4D-04B90F4BD2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1D0AE9-2988-4038-A1BC-8A634B7BF779}"/>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245548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57CFB-8AEF-410C-8AC4-F1CAEE8C278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069B422-DD48-4596-B64A-BA44188A951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F5883B7-9BD0-4376-A17B-767171D56C7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FF31B06-3090-4C94-988B-E33952FF8CC5}"/>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6" name="Tijdelijke aanduiding voor voettekst 5">
            <a:extLst>
              <a:ext uri="{FF2B5EF4-FFF2-40B4-BE49-F238E27FC236}">
                <a16:creationId xmlns:a16="http://schemas.microsoft.com/office/drawing/2014/main" id="{7075736D-8714-4E4B-B78A-5CB7BE38871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A858381-9493-4706-AC1E-18D8C9CEF2A5}"/>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100216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BA3E5-E936-4D35-9411-6ECC3F1012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6B0E146-9119-42AE-9887-11FA298827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4AA3B1D-92A4-4A57-AFA7-039AA3BBDFF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A7CBFFB-6A8D-4B4C-B812-0AFE807C7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5E324DE-149B-4E3F-AE15-93E49024E3A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09F5177-F609-426C-AC1D-028A3B30A323}"/>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8" name="Tijdelijke aanduiding voor voettekst 7">
            <a:extLst>
              <a:ext uri="{FF2B5EF4-FFF2-40B4-BE49-F238E27FC236}">
                <a16:creationId xmlns:a16="http://schemas.microsoft.com/office/drawing/2014/main" id="{05989586-4ED6-440D-A462-B48DDFD6D0D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778D26A-6534-4F44-9952-E5DF8D4FCD3F}"/>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174295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2AAE8-366A-4311-B126-317F4C7269D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943437-253A-480D-8A5F-A8F1F7DF1BAD}"/>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4" name="Tijdelijke aanduiding voor voettekst 3">
            <a:extLst>
              <a:ext uri="{FF2B5EF4-FFF2-40B4-BE49-F238E27FC236}">
                <a16:creationId xmlns:a16="http://schemas.microsoft.com/office/drawing/2014/main" id="{8F2CA9EC-4986-4A4D-B480-A13F04408DD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37D06F2-BA3F-4E04-9914-C74A24965115}"/>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172108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B728BB6-CCB1-4DAA-BCF1-F134ACB67EC1}"/>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3" name="Tijdelijke aanduiding voor voettekst 2">
            <a:extLst>
              <a:ext uri="{FF2B5EF4-FFF2-40B4-BE49-F238E27FC236}">
                <a16:creationId xmlns:a16="http://schemas.microsoft.com/office/drawing/2014/main" id="{F916FE47-17A5-472E-A211-B3A99FF76E3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76F76BC-AF99-4ADD-B1B0-C6A6BA95AF88}"/>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381560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A459E6-C19E-486F-9B77-DA5085142CB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07DABB-9988-4B63-89E1-A6D08E6C53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3442C95-5B1E-4047-B583-21E9228EF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9EC4265-D64E-43BF-BE04-A0C55CB0AE49}"/>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6" name="Tijdelijke aanduiding voor voettekst 5">
            <a:extLst>
              <a:ext uri="{FF2B5EF4-FFF2-40B4-BE49-F238E27FC236}">
                <a16:creationId xmlns:a16="http://schemas.microsoft.com/office/drawing/2014/main" id="{B0D5EB03-EF70-462E-AA62-C4D5446501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392EBA-15D8-4374-9D16-440B16B1166F}"/>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390780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BB565-4B1D-4020-8290-CF52500247C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7F95A40-9C3F-4A50-88BF-89C45ED93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4A0708F-896E-47B7-87AB-DE53CD53E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92CCB-A8FD-4402-A18A-30C25EB56C34}"/>
              </a:ext>
            </a:extLst>
          </p:cNvPr>
          <p:cNvSpPr>
            <a:spLocks noGrp="1"/>
          </p:cNvSpPr>
          <p:nvPr>
            <p:ph type="dt" sz="half" idx="10"/>
          </p:nvPr>
        </p:nvSpPr>
        <p:spPr/>
        <p:txBody>
          <a:bodyPr/>
          <a:lstStyle/>
          <a:p>
            <a:fld id="{47C8B895-E116-4098-8E13-A87374A40F2A}" type="datetimeFigureOut">
              <a:rPr lang="nl-NL" smtClean="0"/>
              <a:t>26-09-2022</a:t>
            </a:fld>
            <a:endParaRPr lang="nl-NL"/>
          </a:p>
        </p:txBody>
      </p:sp>
      <p:sp>
        <p:nvSpPr>
          <p:cNvPr id="6" name="Tijdelijke aanduiding voor voettekst 5">
            <a:extLst>
              <a:ext uri="{FF2B5EF4-FFF2-40B4-BE49-F238E27FC236}">
                <a16:creationId xmlns:a16="http://schemas.microsoft.com/office/drawing/2014/main" id="{0D3FBABE-EFCF-474E-B5B7-27BC449B39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95D284B-806B-4EA8-8145-D5EF11A29121}"/>
              </a:ext>
            </a:extLst>
          </p:cNvPr>
          <p:cNvSpPr>
            <a:spLocks noGrp="1"/>
          </p:cNvSpPr>
          <p:nvPr>
            <p:ph type="sldNum" sz="quarter" idx="12"/>
          </p:nvPr>
        </p:nvSpPr>
        <p:spPr/>
        <p:txBody>
          <a:bodyPr/>
          <a:lstStyle/>
          <a:p>
            <a:fld id="{B9658FC0-24F6-4929-91CF-907B46547B48}" type="slidenum">
              <a:rPr lang="nl-NL" smtClean="0"/>
              <a:t>‹nr.›</a:t>
            </a:fld>
            <a:endParaRPr lang="nl-NL"/>
          </a:p>
        </p:txBody>
      </p:sp>
    </p:spTree>
    <p:extLst>
      <p:ext uri="{BB962C8B-B14F-4D97-AF65-F5344CB8AC3E}">
        <p14:creationId xmlns:p14="http://schemas.microsoft.com/office/powerpoint/2010/main" val="47096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A86880D-3F69-4DF3-8EC6-0DF3B5AA3C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2CEC655-2D4A-4B4A-9275-CFC9CE98DF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682C3F-1B58-44BF-AFF5-D66AED5B77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8B895-E116-4098-8E13-A87374A40F2A}" type="datetimeFigureOut">
              <a:rPr lang="nl-NL" smtClean="0"/>
              <a:t>26-09-2022</a:t>
            </a:fld>
            <a:endParaRPr lang="nl-NL"/>
          </a:p>
        </p:txBody>
      </p:sp>
      <p:sp>
        <p:nvSpPr>
          <p:cNvPr id="5" name="Tijdelijke aanduiding voor voettekst 4">
            <a:extLst>
              <a:ext uri="{FF2B5EF4-FFF2-40B4-BE49-F238E27FC236}">
                <a16:creationId xmlns:a16="http://schemas.microsoft.com/office/drawing/2014/main" id="{81AA2F78-1810-4654-AA25-529A44B4B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D74995A-C3A4-42DE-9276-BA1D5ED17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58FC0-24F6-4929-91CF-907B46547B48}" type="slidenum">
              <a:rPr lang="nl-NL" smtClean="0"/>
              <a:t>‹nr.›</a:t>
            </a:fld>
            <a:endParaRPr lang="nl-NL"/>
          </a:p>
        </p:txBody>
      </p:sp>
    </p:spTree>
    <p:extLst>
      <p:ext uri="{BB962C8B-B14F-4D97-AF65-F5344CB8AC3E}">
        <p14:creationId xmlns:p14="http://schemas.microsoft.com/office/powerpoint/2010/main" val="2246245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rboportaal.nl/campagnes/keuzedeel-verdieping-blijvend-fit-veilig-en-gezond-werk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rboportaal.nl/onderwerp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0CA923-45CE-41C4-A634-019B909F5634}"/>
              </a:ext>
            </a:extLst>
          </p:cNvPr>
          <p:cNvSpPr>
            <a:spLocks noGrp="1"/>
          </p:cNvSpPr>
          <p:nvPr>
            <p:ph type="ctrTitle"/>
          </p:nvPr>
        </p:nvSpPr>
        <p:spPr/>
        <p:txBody>
          <a:bodyPr/>
          <a:lstStyle/>
          <a:p>
            <a:r>
              <a:rPr lang="nl-NL" dirty="0"/>
              <a:t>ARBO &amp; Brandveiligheid</a:t>
            </a:r>
          </a:p>
        </p:txBody>
      </p:sp>
      <p:sp>
        <p:nvSpPr>
          <p:cNvPr id="5" name="Ondertitel 4">
            <a:extLst>
              <a:ext uri="{FF2B5EF4-FFF2-40B4-BE49-F238E27FC236}">
                <a16:creationId xmlns:a16="http://schemas.microsoft.com/office/drawing/2014/main" id="{6A106B30-BDF5-4C09-95A9-339A981E0AD2}"/>
              </a:ext>
            </a:extLst>
          </p:cNvPr>
          <p:cNvSpPr>
            <a:spLocks noGrp="1"/>
          </p:cNvSpPr>
          <p:nvPr>
            <p:ph type="subTitle" idx="1"/>
          </p:nvPr>
        </p:nvSpPr>
        <p:spPr/>
        <p:txBody>
          <a:bodyPr/>
          <a:lstStyle/>
          <a:p>
            <a:r>
              <a:rPr lang="nl-NL" dirty="0"/>
              <a:t>Opdracht</a:t>
            </a:r>
          </a:p>
        </p:txBody>
      </p:sp>
    </p:spTree>
    <p:extLst>
      <p:ext uri="{BB962C8B-B14F-4D97-AF65-F5344CB8AC3E}">
        <p14:creationId xmlns:p14="http://schemas.microsoft.com/office/powerpoint/2010/main" val="237659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3D0F4-DE8D-4031-895E-B2760F8B2BDC}"/>
              </a:ext>
            </a:extLst>
          </p:cNvPr>
          <p:cNvSpPr>
            <a:spLocks noGrp="1"/>
          </p:cNvSpPr>
          <p:nvPr>
            <p:ph type="title"/>
          </p:nvPr>
        </p:nvSpPr>
        <p:spPr/>
        <p:txBody>
          <a:bodyPr/>
          <a:lstStyle/>
          <a:p>
            <a:r>
              <a:rPr lang="nl-NL"/>
              <a:t>Verantwoording stand</a:t>
            </a:r>
          </a:p>
        </p:txBody>
      </p:sp>
      <p:sp>
        <p:nvSpPr>
          <p:cNvPr id="3" name="Tijdelijke aanduiding voor inhoud 2">
            <a:extLst>
              <a:ext uri="{FF2B5EF4-FFF2-40B4-BE49-F238E27FC236}">
                <a16:creationId xmlns:a16="http://schemas.microsoft.com/office/drawing/2014/main" id="{58E57F3B-BCC7-4713-BD5E-EDFFE10F83D4}"/>
              </a:ext>
            </a:extLst>
          </p:cNvPr>
          <p:cNvSpPr>
            <a:spLocks noGrp="1"/>
          </p:cNvSpPr>
          <p:nvPr>
            <p:ph idx="1"/>
          </p:nvPr>
        </p:nvSpPr>
        <p:spPr/>
        <p:txBody>
          <a:bodyPr/>
          <a:lstStyle/>
          <a:p>
            <a:r>
              <a:rPr lang="nl-NL" dirty="0"/>
              <a:t>Als groep leveren jullie één verantwoording voor de opbouw én indeling en inrichting van de stand op. </a:t>
            </a:r>
          </a:p>
          <a:p>
            <a:endParaRPr lang="nl-NL" dirty="0"/>
          </a:p>
          <a:p>
            <a:endParaRPr lang="nl-NL" dirty="0"/>
          </a:p>
          <a:p>
            <a:pPr marL="0" indent="0">
              <a:buNone/>
            </a:pPr>
            <a:r>
              <a:rPr lang="nl-NL" dirty="0"/>
              <a:t> </a:t>
            </a:r>
          </a:p>
        </p:txBody>
      </p:sp>
    </p:spTree>
    <p:extLst>
      <p:ext uri="{BB962C8B-B14F-4D97-AF65-F5344CB8AC3E}">
        <p14:creationId xmlns:p14="http://schemas.microsoft.com/office/powerpoint/2010/main" val="287389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32812-9EB1-41B1-8D86-8BE97B089D54}"/>
              </a:ext>
            </a:extLst>
          </p:cNvPr>
          <p:cNvSpPr>
            <a:spLocks noGrp="1"/>
          </p:cNvSpPr>
          <p:nvPr>
            <p:ph type="ctrTitle"/>
          </p:nvPr>
        </p:nvSpPr>
        <p:spPr/>
        <p:txBody>
          <a:bodyPr/>
          <a:lstStyle/>
          <a:p>
            <a:r>
              <a:rPr lang="nl-NL" b="1" u="sng" dirty="0"/>
              <a:t>Beursvloer</a:t>
            </a:r>
          </a:p>
        </p:txBody>
      </p:sp>
    </p:spTree>
    <p:extLst>
      <p:ext uri="{BB962C8B-B14F-4D97-AF65-F5344CB8AC3E}">
        <p14:creationId xmlns:p14="http://schemas.microsoft.com/office/powerpoint/2010/main" val="369610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678AF8-6623-41A8-BFEE-8996F3642E1F}"/>
              </a:ext>
            </a:extLst>
          </p:cNvPr>
          <p:cNvSpPr>
            <a:spLocks noGrp="1"/>
          </p:cNvSpPr>
          <p:nvPr>
            <p:ph type="title"/>
          </p:nvPr>
        </p:nvSpPr>
        <p:spPr/>
        <p:txBody>
          <a:bodyPr/>
          <a:lstStyle/>
          <a:p>
            <a:r>
              <a:rPr lang="nl-NL" dirty="0"/>
              <a:t>Doelen</a:t>
            </a:r>
          </a:p>
        </p:txBody>
      </p:sp>
      <p:sp>
        <p:nvSpPr>
          <p:cNvPr id="3" name="Tijdelijke aanduiding voor inhoud 2">
            <a:extLst>
              <a:ext uri="{FF2B5EF4-FFF2-40B4-BE49-F238E27FC236}">
                <a16:creationId xmlns:a16="http://schemas.microsoft.com/office/drawing/2014/main" id="{0932159B-D19D-49DD-8B1D-235EECEBC7CA}"/>
              </a:ext>
            </a:extLst>
          </p:cNvPr>
          <p:cNvSpPr>
            <a:spLocks noGrp="1"/>
          </p:cNvSpPr>
          <p:nvPr>
            <p:ph idx="1"/>
          </p:nvPr>
        </p:nvSpPr>
        <p:spPr>
          <a:xfrm>
            <a:off x="838200" y="1553592"/>
            <a:ext cx="10515600" cy="4623371"/>
          </a:xfrm>
        </p:spPr>
        <p:txBody>
          <a:bodyPr>
            <a:normAutofit fontScale="92500" lnSpcReduction="20000"/>
          </a:bodyPr>
          <a:lstStyle/>
          <a:p>
            <a:r>
              <a:rPr lang="nl-NL" dirty="0"/>
              <a:t>Gezamenlijk tot een passend plan komen voor een krachtig totaalbeeld.</a:t>
            </a:r>
          </a:p>
          <a:p>
            <a:r>
              <a:rPr lang="nl-NL" dirty="0"/>
              <a:t>De mogelijkheden binnen het woord stand bekijken.</a:t>
            </a:r>
          </a:p>
          <a:p>
            <a:r>
              <a:rPr lang="nl-NL" dirty="0"/>
              <a:t>Iedere stand komt tot zijn recht.</a:t>
            </a:r>
          </a:p>
          <a:p>
            <a:r>
              <a:rPr lang="nl-NL" dirty="0"/>
              <a:t>De beursvloer is logisch ingedeeld.</a:t>
            </a:r>
          </a:p>
          <a:p>
            <a:r>
              <a:rPr lang="nl-NL" dirty="0"/>
              <a:t>Er is sprake van een logische routing t.o.v. het gehele gebouw.</a:t>
            </a:r>
          </a:p>
          <a:p>
            <a:pPr marL="0" indent="0">
              <a:buNone/>
            </a:pPr>
            <a:endParaRPr lang="nl-NL" dirty="0"/>
          </a:p>
          <a:p>
            <a:pPr marL="0" indent="0">
              <a:buNone/>
            </a:pPr>
            <a:r>
              <a:rPr lang="nl-NL" dirty="0"/>
              <a:t>ARBO &amp; Brandveiligheid</a:t>
            </a:r>
          </a:p>
          <a:p>
            <a:r>
              <a:rPr lang="nl-NL" dirty="0"/>
              <a:t>De indeling van de beursvloer is veilig. Denk aan brandveiligheid, vluchtroutes.</a:t>
            </a:r>
          </a:p>
          <a:p>
            <a:r>
              <a:rPr lang="nl-NL" dirty="0"/>
              <a:t>De stand veilig bouwen.</a:t>
            </a:r>
          </a:p>
          <a:p>
            <a:r>
              <a:rPr lang="nl-NL" dirty="0"/>
              <a:t>Een veilige inrichting/indeling van de stand. </a:t>
            </a:r>
          </a:p>
        </p:txBody>
      </p:sp>
    </p:spTree>
    <p:extLst>
      <p:ext uri="{BB962C8B-B14F-4D97-AF65-F5344CB8AC3E}">
        <p14:creationId xmlns:p14="http://schemas.microsoft.com/office/powerpoint/2010/main" val="359419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077DE-17D3-416C-AB2A-302771D6BC07}"/>
              </a:ext>
            </a:extLst>
          </p:cNvPr>
          <p:cNvSpPr>
            <a:spLocks noGrp="1"/>
          </p:cNvSpPr>
          <p:nvPr>
            <p:ph type="title"/>
          </p:nvPr>
        </p:nvSpPr>
        <p:spPr/>
        <p:txBody>
          <a:bodyPr/>
          <a:lstStyle/>
          <a:p>
            <a:r>
              <a:rPr lang="nl-NL" dirty="0"/>
              <a:t>Belangrijk: Beursvloer Ruimte 1.18</a:t>
            </a:r>
          </a:p>
        </p:txBody>
      </p:sp>
      <p:sp>
        <p:nvSpPr>
          <p:cNvPr id="3" name="Tijdelijke aanduiding voor inhoud 2">
            <a:extLst>
              <a:ext uri="{FF2B5EF4-FFF2-40B4-BE49-F238E27FC236}">
                <a16:creationId xmlns:a16="http://schemas.microsoft.com/office/drawing/2014/main" id="{2F30F398-78EB-4A2A-A03D-64D3A8472893}"/>
              </a:ext>
            </a:extLst>
          </p:cNvPr>
          <p:cNvSpPr>
            <a:spLocks noGrp="1"/>
          </p:cNvSpPr>
          <p:nvPr>
            <p:ph idx="1"/>
          </p:nvPr>
        </p:nvSpPr>
        <p:spPr/>
        <p:txBody>
          <a:bodyPr/>
          <a:lstStyle/>
          <a:p>
            <a:r>
              <a:rPr lang="nl-NL" dirty="0"/>
              <a:t>Zorg voor een kloppende tekening op schaal.</a:t>
            </a:r>
          </a:p>
          <a:p>
            <a:r>
              <a:rPr lang="nl-NL" dirty="0"/>
              <a:t>Zorg voor duidelijke </a:t>
            </a:r>
            <a:r>
              <a:rPr lang="nl-NL" dirty="0" err="1"/>
              <a:t>maatgeving</a:t>
            </a:r>
            <a:r>
              <a:rPr lang="nl-NL" dirty="0"/>
              <a:t> tussen de verschillende onderdelen.</a:t>
            </a:r>
          </a:p>
          <a:p>
            <a:r>
              <a:rPr lang="nl-NL" dirty="0"/>
              <a:t>Tekening digitaal in Teams plaatsen. </a:t>
            </a:r>
          </a:p>
        </p:txBody>
      </p:sp>
    </p:spTree>
    <p:extLst>
      <p:ext uri="{BB962C8B-B14F-4D97-AF65-F5344CB8AC3E}">
        <p14:creationId xmlns:p14="http://schemas.microsoft.com/office/powerpoint/2010/main" val="95714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32A59F-7F6F-4ED8-80B8-A678EC2467D4}"/>
              </a:ext>
            </a:extLst>
          </p:cNvPr>
          <p:cNvSpPr>
            <a:spLocks noGrp="1"/>
          </p:cNvSpPr>
          <p:nvPr>
            <p:ph type="title"/>
          </p:nvPr>
        </p:nvSpPr>
        <p:spPr/>
        <p:txBody>
          <a:bodyPr/>
          <a:lstStyle/>
          <a:p>
            <a:r>
              <a:rPr lang="nl-NL" dirty="0"/>
              <a:t>Wat is een stand?</a:t>
            </a:r>
          </a:p>
        </p:txBody>
      </p:sp>
      <p:sp>
        <p:nvSpPr>
          <p:cNvPr id="3" name="Tijdelijke aanduiding voor inhoud 2">
            <a:extLst>
              <a:ext uri="{FF2B5EF4-FFF2-40B4-BE49-F238E27FC236}">
                <a16:creationId xmlns:a16="http://schemas.microsoft.com/office/drawing/2014/main" id="{96BE1533-269E-49C5-96DF-934CABA5D8E0}"/>
              </a:ext>
            </a:extLst>
          </p:cNvPr>
          <p:cNvSpPr>
            <a:spLocks noGrp="1"/>
          </p:cNvSpPr>
          <p:nvPr>
            <p:ph idx="1"/>
          </p:nvPr>
        </p:nvSpPr>
        <p:spPr/>
        <p:txBody>
          <a:bodyPr/>
          <a:lstStyle/>
          <a:p>
            <a:r>
              <a:rPr lang="nl-NL" dirty="0"/>
              <a:t>Definitie</a:t>
            </a:r>
          </a:p>
          <a:p>
            <a:r>
              <a:rPr lang="nl-NL" dirty="0"/>
              <a:t>Functie &amp; doel. Wat is het doel/de functie van een stand?</a:t>
            </a:r>
          </a:p>
          <a:p>
            <a:r>
              <a:rPr lang="nl-NL" dirty="0"/>
              <a:t>Bestaande vormen</a:t>
            </a:r>
          </a:p>
          <a:p>
            <a:endParaRPr lang="nl-NL" dirty="0"/>
          </a:p>
        </p:txBody>
      </p:sp>
    </p:spTree>
    <p:extLst>
      <p:ext uri="{BB962C8B-B14F-4D97-AF65-F5344CB8AC3E}">
        <p14:creationId xmlns:p14="http://schemas.microsoft.com/office/powerpoint/2010/main" val="150273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gebouw, binnen, plafond, tafel&#10;&#10;Automatisch gegenereerde beschrijving">
            <a:extLst>
              <a:ext uri="{FF2B5EF4-FFF2-40B4-BE49-F238E27FC236}">
                <a16:creationId xmlns:a16="http://schemas.microsoft.com/office/drawing/2014/main" id="{96765348-A955-48A1-8D0A-31F489A9FE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4585" y="246208"/>
            <a:ext cx="3950747" cy="2733221"/>
          </a:xfrm>
        </p:spPr>
      </p:pic>
      <p:pic>
        <p:nvPicPr>
          <p:cNvPr id="2" name="Tijdelijke aanduiding voor inhoud 4">
            <a:extLst>
              <a:ext uri="{FF2B5EF4-FFF2-40B4-BE49-F238E27FC236}">
                <a16:creationId xmlns:a16="http://schemas.microsoft.com/office/drawing/2014/main" id="{8033D36F-E458-366C-B098-BFEC5AB5C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50" y="246208"/>
            <a:ext cx="5835119" cy="3182792"/>
          </a:xfrm>
          <a:prstGeom prst="rect">
            <a:avLst/>
          </a:prstGeom>
        </p:spPr>
      </p:pic>
      <p:pic>
        <p:nvPicPr>
          <p:cNvPr id="3" name="Tijdelijke aanduiding voor inhoud 4" descr="Afbeelding met binnen, tafel, gebouw, computer&#10;&#10;Automatisch gegenereerde beschrijving">
            <a:extLst>
              <a:ext uri="{FF2B5EF4-FFF2-40B4-BE49-F238E27FC236}">
                <a16:creationId xmlns:a16="http://schemas.microsoft.com/office/drawing/2014/main" id="{FDDB09AA-7DFF-A665-8C1E-51B49CB84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75" y="3638635"/>
            <a:ext cx="4187757" cy="2795981"/>
          </a:xfrm>
          <a:prstGeom prst="rect">
            <a:avLst/>
          </a:prstGeom>
        </p:spPr>
      </p:pic>
      <p:pic>
        <p:nvPicPr>
          <p:cNvPr id="4" name="Tijdelijke aanduiding voor inhoud 4" descr="Afbeelding met binnen, plank, tafel, venster&#10;&#10;Automatisch gegenereerde beschrijving">
            <a:extLst>
              <a:ext uri="{FF2B5EF4-FFF2-40B4-BE49-F238E27FC236}">
                <a16:creationId xmlns:a16="http://schemas.microsoft.com/office/drawing/2014/main" id="{B790D3D0-FC5E-FB9C-07EE-91BF243A0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322" y="3638634"/>
            <a:ext cx="3727974" cy="2795981"/>
          </a:xfrm>
          <a:prstGeom prst="rect">
            <a:avLst/>
          </a:prstGeom>
        </p:spPr>
      </p:pic>
      <p:pic>
        <p:nvPicPr>
          <p:cNvPr id="6" name="Tijdelijke aanduiding voor inhoud 4" descr="Afbeelding met binnen, tafel, gebouw, scherm&#10;&#10;Automatisch gegenereerde beschrijving">
            <a:extLst>
              <a:ext uri="{FF2B5EF4-FFF2-40B4-BE49-F238E27FC236}">
                <a16:creationId xmlns:a16="http://schemas.microsoft.com/office/drawing/2014/main" id="{BEC31E74-1AA9-573A-F6C3-08FA1E81D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3286" y="3106261"/>
            <a:ext cx="3630939" cy="2421383"/>
          </a:xfrm>
          <a:prstGeom prst="rect">
            <a:avLst/>
          </a:prstGeom>
        </p:spPr>
      </p:pic>
    </p:spTree>
    <p:extLst>
      <p:ext uri="{BB962C8B-B14F-4D97-AF65-F5344CB8AC3E}">
        <p14:creationId xmlns:p14="http://schemas.microsoft.com/office/powerpoint/2010/main" val="3750528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44FC7-F07E-4F26-9DE4-15254BB61AB3}"/>
              </a:ext>
            </a:extLst>
          </p:cNvPr>
          <p:cNvSpPr>
            <a:spLocks noGrp="1"/>
          </p:cNvSpPr>
          <p:nvPr>
            <p:ph type="ctrTitle"/>
          </p:nvPr>
        </p:nvSpPr>
        <p:spPr/>
        <p:txBody>
          <a:bodyPr/>
          <a:lstStyle/>
          <a:p>
            <a:r>
              <a:rPr lang="nl-NL" dirty="0"/>
              <a:t>Theorie bij de beursvloer</a:t>
            </a:r>
          </a:p>
        </p:txBody>
      </p:sp>
    </p:spTree>
    <p:extLst>
      <p:ext uri="{BB962C8B-B14F-4D97-AF65-F5344CB8AC3E}">
        <p14:creationId xmlns:p14="http://schemas.microsoft.com/office/powerpoint/2010/main" val="276865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83151-5C87-4CD0-A5DF-A52203973078}"/>
              </a:ext>
            </a:extLst>
          </p:cNvPr>
          <p:cNvSpPr>
            <a:spLocks noGrp="1"/>
          </p:cNvSpPr>
          <p:nvPr>
            <p:ph type="title"/>
          </p:nvPr>
        </p:nvSpPr>
        <p:spPr/>
        <p:txBody>
          <a:bodyPr/>
          <a:lstStyle/>
          <a:p>
            <a:r>
              <a:rPr lang="nl-NL" dirty="0"/>
              <a:t>Routing/plattegrond</a:t>
            </a:r>
          </a:p>
        </p:txBody>
      </p:sp>
      <p:sp>
        <p:nvSpPr>
          <p:cNvPr id="3" name="Tijdelijke aanduiding voor inhoud 2">
            <a:extLst>
              <a:ext uri="{FF2B5EF4-FFF2-40B4-BE49-F238E27FC236}">
                <a16:creationId xmlns:a16="http://schemas.microsoft.com/office/drawing/2014/main" id="{8D760AB0-DC7E-4A8E-87C2-2F61E9E8A443}"/>
              </a:ext>
            </a:extLst>
          </p:cNvPr>
          <p:cNvSpPr>
            <a:spLocks noGrp="1"/>
          </p:cNvSpPr>
          <p:nvPr>
            <p:ph idx="1"/>
          </p:nvPr>
        </p:nvSpPr>
        <p:spPr/>
        <p:txBody>
          <a:bodyPr/>
          <a:lstStyle/>
          <a:p>
            <a:pPr marL="0" indent="0">
              <a:buNone/>
            </a:pPr>
            <a:r>
              <a:rPr lang="nl-NL" dirty="0"/>
              <a:t>Doel: Uitwerken plan voor indeling en routing t.b.v. beursvloer</a:t>
            </a:r>
          </a:p>
          <a:p>
            <a:pPr marL="0" indent="0">
              <a:buNone/>
            </a:pPr>
            <a:r>
              <a:rPr lang="nl-NL" dirty="0"/>
              <a:t>Werkwijze/proces:</a:t>
            </a:r>
          </a:p>
          <a:p>
            <a:pPr marL="514350" indent="-514350">
              <a:buFont typeface="+mj-lt"/>
              <a:buAutoNum type="arabicPeriod"/>
            </a:pPr>
            <a:r>
              <a:rPr lang="nl-NL" dirty="0"/>
              <a:t>Theorie docent</a:t>
            </a:r>
          </a:p>
          <a:p>
            <a:pPr marL="514350" indent="-514350">
              <a:buFont typeface="+mj-lt"/>
              <a:buAutoNum type="arabicPeriod"/>
            </a:pPr>
            <a:r>
              <a:rPr lang="nl-NL" dirty="0"/>
              <a:t>Individueel ontwerp per team op schaal</a:t>
            </a:r>
          </a:p>
          <a:p>
            <a:pPr marL="514350" indent="-514350">
              <a:buFont typeface="+mj-lt"/>
              <a:buAutoNum type="arabicPeriod"/>
            </a:pPr>
            <a:r>
              <a:rPr lang="nl-NL" dirty="0"/>
              <a:t>Klassikale bespreking van de ontwerpen</a:t>
            </a:r>
          </a:p>
          <a:p>
            <a:pPr marL="514350" indent="-514350">
              <a:buFont typeface="+mj-lt"/>
              <a:buAutoNum type="arabicPeriod"/>
            </a:pPr>
            <a:r>
              <a:rPr lang="nl-NL" dirty="0"/>
              <a:t>Bespreking tussen 4 vertegenwoordigers/docent</a:t>
            </a:r>
          </a:p>
          <a:p>
            <a:pPr marL="514350" indent="-514350">
              <a:buFont typeface="+mj-lt"/>
              <a:buAutoNum type="arabicPeriod"/>
            </a:pPr>
            <a:r>
              <a:rPr lang="nl-NL" dirty="0"/>
              <a:t>Besluit indeling routing</a:t>
            </a:r>
          </a:p>
          <a:p>
            <a:pPr marL="0" indent="0">
              <a:buNone/>
            </a:pPr>
            <a:endParaRPr lang="nl-NL" dirty="0"/>
          </a:p>
        </p:txBody>
      </p:sp>
    </p:spTree>
    <p:extLst>
      <p:ext uri="{BB962C8B-B14F-4D97-AF65-F5344CB8AC3E}">
        <p14:creationId xmlns:p14="http://schemas.microsoft.com/office/powerpoint/2010/main" val="380640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EA31D8C-00B8-49AD-B302-5BF7BFA35486}"/>
              </a:ext>
            </a:extLst>
          </p:cNvPr>
          <p:cNvSpPr>
            <a:spLocks noGrp="1"/>
          </p:cNvSpPr>
          <p:nvPr>
            <p:ph type="title"/>
          </p:nvPr>
        </p:nvSpPr>
        <p:spPr/>
        <p:txBody>
          <a:bodyPr/>
          <a:lstStyle/>
          <a:p>
            <a:r>
              <a:rPr lang="nl-NL" dirty="0"/>
              <a:t>Beursvloer</a:t>
            </a:r>
          </a:p>
        </p:txBody>
      </p:sp>
      <p:sp>
        <p:nvSpPr>
          <p:cNvPr id="5" name="Tijdelijke aanduiding voor inhoud 4">
            <a:extLst>
              <a:ext uri="{FF2B5EF4-FFF2-40B4-BE49-F238E27FC236}">
                <a16:creationId xmlns:a16="http://schemas.microsoft.com/office/drawing/2014/main" id="{4C97C75B-6412-41DD-BF19-533255429F7A}"/>
              </a:ext>
            </a:extLst>
          </p:cNvPr>
          <p:cNvSpPr>
            <a:spLocks noGrp="1"/>
          </p:cNvSpPr>
          <p:nvPr>
            <p:ph idx="1"/>
          </p:nvPr>
        </p:nvSpPr>
        <p:spPr/>
        <p:txBody>
          <a:bodyPr/>
          <a:lstStyle/>
          <a:p>
            <a:pPr marL="0" indent="0">
              <a:buNone/>
            </a:pPr>
            <a:r>
              <a:rPr lang="nl-NL" dirty="0"/>
              <a:t>Indelen vanuit principes indeling winkel</a:t>
            </a:r>
          </a:p>
          <a:p>
            <a:r>
              <a:rPr lang="nl-NL" dirty="0"/>
              <a:t>Wat is een vlekkenplan?</a:t>
            </a:r>
          </a:p>
          <a:p>
            <a:r>
              <a:rPr lang="nl-NL" dirty="0"/>
              <a:t>Wat is een functiekaart?</a:t>
            </a:r>
          </a:p>
          <a:p>
            <a:r>
              <a:rPr lang="nl-NL" dirty="0"/>
              <a:t>Wat is een winkel lay-out?</a:t>
            </a:r>
          </a:p>
          <a:p>
            <a:r>
              <a:rPr lang="nl-NL" dirty="0"/>
              <a:t>Wat is winkelrouting?</a:t>
            </a:r>
          </a:p>
        </p:txBody>
      </p:sp>
    </p:spTree>
    <p:extLst>
      <p:ext uri="{BB962C8B-B14F-4D97-AF65-F5344CB8AC3E}">
        <p14:creationId xmlns:p14="http://schemas.microsoft.com/office/powerpoint/2010/main" val="166338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3B76D10-4D09-4DBD-8141-95C9DAD1A2EF}"/>
              </a:ext>
            </a:extLst>
          </p:cNvPr>
          <p:cNvPicPr>
            <a:picLocks noChangeAspect="1"/>
          </p:cNvPicPr>
          <p:nvPr/>
        </p:nvPicPr>
        <p:blipFill>
          <a:blip r:embed="rId2"/>
          <a:stretch>
            <a:fillRect/>
          </a:stretch>
        </p:blipFill>
        <p:spPr>
          <a:xfrm>
            <a:off x="2627099" y="339571"/>
            <a:ext cx="6554701" cy="6178858"/>
          </a:xfrm>
          <a:prstGeom prst="rect">
            <a:avLst/>
          </a:prstGeom>
        </p:spPr>
      </p:pic>
    </p:spTree>
    <p:extLst>
      <p:ext uri="{BB962C8B-B14F-4D97-AF65-F5344CB8AC3E}">
        <p14:creationId xmlns:p14="http://schemas.microsoft.com/office/powerpoint/2010/main" val="115362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29BA2F-7706-4469-83FC-E60EAF2DAE41}"/>
              </a:ext>
            </a:extLst>
          </p:cNvPr>
          <p:cNvSpPr>
            <a:spLocks noGrp="1"/>
          </p:cNvSpPr>
          <p:nvPr>
            <p:ph type="ctrTitle"/>
          </p:nvPr>
        </p:nvSpPr>
        <p:spPr>
          <a:xfrm>
            <a:off x="1426346" y="2409625"/>
            <a:ext cx="9144000" cy="2387600"/>
          </a:xfrm>
        </p:spPr>
        <p:txBody>
          <a:bodyPr>
            <a:normAutofit fontScale="90000"/>
          </a:bodyPr>
          <a:lstStyle/>
          <a:p>
            <a:r>
              <a:rPr lang="nl-NL"/>
              <a:t>Wat is belangrijk t.a.v. ARBO &amp; (brand)veiligheid bij het ontwerpen en uitvoeren van de beursvloer en de stand?</a:t>
            </a:r>
          </a:p>
        </p:txBody>
      </p:sp>
    </p:spTree>
    <p:extLst>
      <p:ext uri="{BB962C8B-B14F-4D97-AF65-F5344CB8AC3E}">
        <p14:creationId xmlns:p14="http://schemas.microsoft.com/office/powerpoint/2010/main" val="414463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DC0C8A2-58D3-6586-3410-D9CF6D2F1BF8}"/>
              </a:ext>
            </a:extLst>
          </p:cNvPr>
          <p:cNvSpPr txBox="1"/>
          <p:nvPr/>
        </p:nvSpPr>
        <p:spPr>
          <a:xfrm>
            <a:off x="2121257" y="1951672"/>
            <a:ext cx="7949485" cy="2954655"/>
          </a:xfrm>
          <a:prstGeom prst="rect">
            <a:avLst/>
          </a:prstGeom>
          <a:noFill/>
        </p:spPr>
        <p:txBody>
          <a:bodyPr wrap="square">
            <a:spAutoFit/>
          </a:bodyPr>
          <a:lstStyle/>
          <a:p>
            <a:pPr algn="l"/>
            <a:r>
              <a:rPr lang="nl-NL" b="1" i="0" u="none" strike="noStrike" cap="all" dirty="0">
                <a:solidFill>
                  <a:srgbClr val="C00000"/>
                </a:solidFill>
                <a:effectLst/>
                <a:latin typeface="Open Sans" panose="020B0606030504020204" pitchFamily="34" charset="0"/>
              </a:rPr>
              <a:t>FUNCTIEKAART</a:t>
            </a:r>
          </a:p>
          <a:p>
            <a:pPr algn="l"/>
            <a:r>
              <a:rPr lang="nl-NL" sz="1200" b="0" i="0" u="none" strike="noStrike" dirty="0">
                <a:solidFill>
                  <a:srgbClr val="1D2731"/>
                </a:solidFill>
                <a:effectLst/>
                <a:latin typeface="Merriweather" panose="020F0502020204030204" pitchFamily="34" charset="0"/>
              </a:rPr>
              <a:t>Een functiekaart is een </a:t>
            </a:r>
            <a:r>
              <a:rPr lang="nl-NL" sz="1200" b="0" i="0" u="none" strike="noStrike" dirty="0" err="1">
                <a:solidFill>
                  <a:srgbClr val="1D2731"/>
                </a:solidFill>
                <a:effectLst/>
                <a:latin typeface="Merriweather" panose="020F0502020204030204" pitchFamily="34" charset="0"/>
              </a:rPr>
              <a:t>hr</a:t>
            </a:r>
            <a:r>
              <a:rPr lang="nl-NL" sz="1200" b="0" i="0" u="none" strike="noStrike" dirty="0">
                <a:solidFill>
                  <a:srgbClr val="1D2731"/>
                </a:solidFill>
                <a:effectLst/>
                <a:latin typeface="Merriweather" panose="020F0502020204030204" pitchFamily="34" charset="0"/>
              </a:rPr>
              <a:t>-tool die ontwikkeld is vanuit het management denken. Een denken in termen van controle en sturing. Het idee is dat wanneer je de missie of de opdracht van de organisatie opdeelt in sub opdrachten, gekoppeld aan expertises, je functies kan creëren die, opgeteld, de organisatieopdracht realiseren. </a:t>
            </a:r>
          </a:p>
          <a:p>
            <a:pPr algn="l"/>
            <a:endParaRPr lang="nl-NL" sz="1200" dirty="0">
              <a:solidFill>
                <a:srgbClr val="1D2731"/>
              </a:solidFill>
              <a:latin typeface="Merriweather" panose="020F0502020204030204" pitchFamily="34" charset="0"/>
            </a:endParaRPr>
          </a:p>
          <a:p>
            <a:pPr algn="l"/>
            <a:r>
              <a:rPr lang="nl-NL" sz="1200" b="0" i="0" u="none" strike="noStrike" dirty="0">
                <a:solidFill>
                  <a:srgbClr val="1D2731"/>
                </a:solidFill>
                <a:effectLst/>
                <a:highlight>
                  <a:srgbClr val="78C781"/>
                </a:highlight>
                <a:latin typeface="Merriweather" panose="020F0502020204030204" pitchFamily="34" charset="0"/>
              </a:rPr>
              <a:t>Die functies worden dan beschreven in wat je moet doen ( in veel gevallen betreft het eerder een opsomming van taken) en wat je moet kunnen om dit te doen.</a:t>
            </a:r>
            <a:br>
              <a:rPr lang="nl-NL" sz="1200" b="0" i="0" u="none" strike="noStrike" dirty="0">
                <a:solidFill>
                  <a:srgbClr val="1D2731"/>
                </a:solidFill>
                <a:effectLst/>
                <a:latin typeface="Merriweather" panose="020F0502020204030204" pitchFamily="34" charset="0"/>
              </a:rPr>
            </a:br>
            <a:r>
              <a:rPr lang="nl-NL" sz="1200" b="0" i="0" u="none" strike="noStrike" dirty="0">
                <a:solidFill>
                  <a:srgbClr val="1D2731"/>
                </a:solidFill>
                <a:effectLst/>
                <a:latin typeface="Merriweather" panose="020F0502020204030204" pitchFamily="34" charset="0"/>
              </a:rPr>
              <a:t>Als je dit uitgewerkt hebt, heb je een tool die multi-inzetbaar is. Je hebt een leidraad voor selectiegesprekken en bovendien is dit een ankerpunt voor tal van gesprekken die je kan voeren met de medewerkers. Zo ontwikkelden we dan evaluatiegesprekken, functioneringsgesprekken, ontwikkelgesprekken, </a:t>
            </a:r>
            <a:r>
              <a:rPr lang="nl-NL" sz="1200" b="0" i="0" u="none" strike="noStrike" dirty="0" err="1">
                <a:solidFill>
                  <a:srgbClr val="1D2731"/>
                </a:solidFill>
                <a:effectLst/>
                <a:latin typeface="Merriweather" panose="020F0502020204030204" pitchFamily="34" charset="0"/>
              </a:rPr>
              <a:t>enz</a:t>
            </a:r>
            <a:r>
              <a:rPr lang="nl-NL" sz="1200" b="0" i="0" u="none" strike="noStrike" dirty="0">
                <a:solidFill>
                  <a:srgbClr val="1D2731"/>
                </a:solidFill>
                <a:effectLst/>
                <a:latin typeface="Merriweather" panose="020F0502020204030204" pitchFamily="34" charset="0"/>
              </a:rPr>
              <a:t>…</a:t>
            </a:r>
            <a:br>
              <a:rPr lang="nl-NL" sz="1200" b="0" i="0" u="none" strike="noStrike" dirty="0">
                <a:solidFill>
                  <a:srgbClr val="1D2731"/>
                </a:solidFill>
                <a:effectLst/>
                <a:latin typeface="Merriweather" panose="020F0502020204030204" pitchFamily="34" charset="0"/>
              </a:rPr>
            </a:br>
            <a:r>
              <a:rPr lang="nl-NL" sz="1200" b="0" i="0" u="none" strike="noStrike" dirty="0">
                <a:solidFill>
                  <a:srgbClr val="1D2731"/>
                </a:solidFill>
                <a:effectLst/>
                <a:latin typeface="Merriweather" panose="020F0502020204030204" pitchFamily="34" charset="0"/>
              </a:rPr>
              <a:t>De medewerker kan systematisch opgevolgd, ondersteund en waar nodig bijgestuurd. De organisatie verzekert zich zo dat de medewerkers goed werk leveren en de organisatie realiseert zo de missie.</a:t>
            </a:r>
            <a:br>
              <a:rPr lang="nl-NL" sz="1200" b="0" i="0" u="none" strike="noStrike" dirty="0">
                <a:solidFill>
                  <a:srgbClr val="1D2731"/>
                </a:solidFill>
                <a:effectLst/>
                <a:latin typeface="Merriweather" panose="020F0502020204030204" pitchFamily="34" charset="0"/>
              </a:rPr>
            </a:br>
            <a:endParaRPr lang="nl-NL" sz="1200" b="0" i="0" u="none" strike="noStrike" dirty="0">
              <a:solidFill>
                <a:srgbClr val="1D2731"/>
              </a:solidFill>
              <a:effectLst/>
              <a:latin typeface="Merriweather" panose="020F0502020204030204" pitchFamily="34" charset="0"/>
            </a:endParaRPr>
          </a:p>
        </p:txBody>
      </p:sp>
    </p:spTree>
    <p:extLst>
      <p:ext uri="{BB962C8B-B14F-4D97-AF65-F5344CB8AC3E}">
        <p14:creationId xmlns:p14="http://schemas.microsoft.com/office/powerpoint/2010/main" val="2036958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BFFFF16F-57A8-44FB-B694-8E08B70BADD6}"/>
              </a:ext>
            </a:extLst>
          </p:cNvPr>
          <p:cNvPicPr>
            <a:picLocks noChangeAspect="1"/>
          </p:cNvPicPr>
          <p:nvPr/>
        </p:nvPicPr>
        <p:blipFill>
          <a:blip r:embed="rId2"/>
          <a:stretch>
            <a:fillRect/>
          </a:stretch>
        </p:blipFill>
        <p:spPr>
          <a:xfrm>
            <a:off x="1544802" y="1838528"/>
            <a:ext cx="9038891" cy="2088448"/>
          </a:xfrm>
          <a:prstGeom prst="rect">
            <a:avLst/>
          </a:prstGeom>
        </p:spPr>
      </p:pic>
    </p:spTree>
    <p:extLst>
      <p:ext uri="{BB962C8B-B14F-4D97-AF65-F5344CB8AC3E}">
        <p14:creationId xmlns:p14="http://schemas.microsoft.com/office/powerpoint/2010/main" val="2839666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13D4787-B47E-4788-82A2-BB687C27759E}"/>
              </a:ext>
            </a:extLst>
          </p:cNvPr>
          <p:cNvPicPr>
            <a:picLocks noChangeAspect="1"/>
          </p:cNvPicPr>
          <p:nvPr/>
        </p:nvPicPr>
        <p:blipFill>
          <a:blip r:embed="rId2"/>
          <a:stretch>
            <a:fillRect/>
          </a:stretch>
        </p:blipFill>
        <p:spPr>
          <a:xfrm>
            <a:off x="1364748" y="749132"/>
            <a:ext cx="8838959" cy="5010150"/>
          </a:xfrm>
          <a:prstGeom prst="rect">
            <a:avLst/>
          </a:prstGeom>
        </p:spPr>
      </p:pic>
    </p:spTree>
    <p:extLst>
      <p:ext uri="{BB962C8B-B14F-4D97-AF65-F5344CB8AC3E}">
        <p14:creationId xmlns:p14="http://schemas.microsoft.com/office/powerpoint/2010/main" val="377382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F8AEB31-E06E-417A-81C0-C4B83420BB3A}"/>
              </a:ext>
            </a:extLst>
          </p:cNvPr>
          <p:cNvPicPr>
            <a:picLocks noChangeAspect="1"/>
          </p:cNvPicPr>
          <p:nvPr/>
        </p:nvPicPr>
        <p:blipFill>
          <a:blip r:embed="rId2"/>
          <a:stretch>
            <a:fillRect/>
          </a:stretch>
        </p:blipFill>
        <p:spPr>
          <a:xfrm>
            <a:off x="2508408" y="0"/>
            <a:ext cx="7175183" cy="6858000"/>
          </a:xfrm>
          <a:prstGeom prst="rect">
            <a:avLst/>
          </a:prstGeom>
        </p:spPr>
      </p:pic>
    </p:spTree>
    <p:extLst>
      <p:ext uri="{BB962C8B-B14F-4D97-AF65-F5344CB8AC3E}">
        <p14:creationId xmlns:p14="http://schemas.microsoft.com/office/powerpoint/2010/main" val="182912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9F13EC-9BD9-441F-B7B2-255DF8D17FCA}"/>
              </a:ext>
            </a:extLst>
          </p:cNvPr>
          <p:cNvSpPr>
            <a:spLocks noGrp="1"/>
          </p:cNvSpPr>
          <p:nvPr>
            <p:ph type="title"/>
          </p:nvPr>
        </p:nvSpPr>
        <p:spPr/>
        <p:txBody>
          <a:bodyPr/>
          <a:lstStyle/>
          <a:p>
            <a:r>
              <a:rPr lang="nl-NL" dirty="0"/>
              <a:t>Belangrijk bij de indeling</a:t>
            </a:r>
          </a:p>
        </p:txBody>
      </p:sp>
      <p:sp>
        <p:nvSpPr>
          <p:cNvPr id="3" name="Tijdelijke aanduiding voor inhoud 2">
            <a:extLst>
              <a:ext uri="{FF2B5EF4-FFF2-40B4-BE49-F238E27FC236}">
                <a16:creationId xmlns:a16="http://schemas.microsoft.com/office/drawing/2014/main" id="{E9D9E390-260E-4401-8C2E-6C439A3B4078}"/>
              </a:ext>
            </a:extLst>
          </p:cNvPr>
          <p:cNvSpPr>
            <a:spLocks noGrp="1"/>
          </p:cNvSpPr>
          <p:nvPr>
            <p:ph idx="1"/>
          </p:nvPr>
        </p:nvSpPr>
        <p:spPr/>
        <p:txBody>
          <a:bodyPr/>
          <a:lstStyle/>
          <a:p>
            <a:r>
              <a:rPr lang="nl-NL" dirty="0"/>
              <a:t>Wat ziet de klant onderweg?</a:t>
            </a:r>
          </a:p>
          <a:p>
            <a:pPr lvl="1"/>
            <a:r>
              <a:rPr lang="nl-NL" dirty="0"/>
              <a:t>Eyecatcher</a:t>
            </a:r>
          </a:p>
          <a:p>
            <a:pPr lvl="1"/>
            <a:r>
              <a:rPr lang="nl-NL" dirty="0"/>
              <a:t>Ooggeleiding </a:t>
            </a:r>
          </a:p>
          <a:p>
            <a:pPr lvl="1"/>
            <a:r>
              <a:rPr lang="nl-NL" dirty="0"/>
              <a:t>Omgeving van de stand</a:t>
            </a:r>
          </a:p>
          <a:p>
            <a:pPr lvl="1"/>
            <a:r>
              <a:rPr lang="nl-NL" dirty="0"/>
              <a:t>De buitenkant van de stand</a:t>
            </a:r>
          </a:p>
          <a:p>
            <a:r>
              <a:rPr lang="nl-NL" dirty="0"/>
              <a:t>Hoe zorgen we dat iedereen de stand ziet?</a:t>
            </a:r>
          </a:p>
          <a:p>
            <a:r>
              <a:rPr lang="nl-NL" dirty="0"/>
              <a:t>Let op bereikbaarheid van de overige ruimtes</a:t>
            </a:r>
          </a:p>
          <a:p>
            <a:r>
              <a:rPr lang="nl-NL" dirty="0"/>
              <a:t>Wat als er twee ingangen zijn tot de beursvloer?</a:t>
            </a:r>
          </a:p>
          <a:p>
            <a:r>
              <a:rPr lang="nl-NL" dirty="0"/>
              <a:t>ARBO &amp; Brandveiligheid</a:t>
            </a:r>
          </a:p>
        </p:txBody>
      </p:sp>
    </p:spTree>
    <p:extLst>
      <p:ext uri="{BB962C8B-B14F-4D97-AF65-F5344CB8AC3E}">
        <p14:creationId xmlns:p14="http://schemas.microsoft.com/office/powerpoint/2010/main" val="3955688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5F766-AB98-44DF-8B22-6D69FEBF0EAE}"/>
              </a:ext>
            </a:extLst>
          </p:cNvPr>
          <p:cNvSpPr>
            <a:spLocks noGrp="1"/>
          </p:cNvSpPr>
          <p:nvPr>
            <p:ph type="title"/>
          </p:nvPr>
        </p:nvSpPr>
        <p:spPr/>
        <p:txBody>
          <a:bodyPr/>
          <a:lstStyle/>
          <a:p>
            <a:r>
              <a:rPr lang="nl-NL" dirty="0"/>
              <a:t>Opdracht</a:t>
            </a:r>
          </a:p>
        </p:txBody>
      </p:sp>
      <p:sp>
        <p:nvSpPr>
          <p:cNvPr id="3" name="Tijdelijke aanduiding voor inhoud 2">
            <a:extLst>
              <a:ext uri="{FF2B5EF4-FFF2-40B4-BE49-F238E27FC236}">
                <a16:creationId xmlns:a16="http://schemas.microsoft.com/office/drawing/2014/main" id="{9F594F7E-5750-4D0B-8FB6-7312AF2E95D2}"/>
              </a:ext>
            </a:extLst>
          </p:cNvPr>
          <p:cNvSpPr>
            <a:spLocks noGrp="1"/>
          </p:cNvSpPr>
          <p:nvPr>
            <p:ph idx="1"/>
          </p:nvPr>
        </p:nvSpPr>
        <p:spPr/>
        <p:txBody>
          <a:bodyPr>
            <a:normAutofit/>
          </a:bodyPr>
          <a:lstStyle/>
          <a:p>
            <a:pPr marL="0" indent="0">
              <a:buNone/>
            </a:pPr>
            <a:r>
              <a:rPr lang="nl-NL" dirty="0"/>
              <a:t>Werk een indeling voor de beursvloer uit. Daarin bepaal je samen:</a:t>
            </a:r>
          </a:p>
          <a:p>
            <a:pPr lvl="1"/>
            <a:r>
              <a:rPr lang="nl-NL" dirty="0"/>
              <a:t>Een vlekkenplan. Waar staat de stand van 6m2?</a:t>
            </a:r>
          </a:p>
          <a:p>
            <a:pPr lvl="1"/>
            <a:r>
              <a:rPr lang="nl-NL" dirty="0"/>
              <a:t>De lay-out van de totale beursvloer.</a:t>
            </a:r>
          </a:p>
          <a:p>
            <a:pPr lvl="1"/>
            <a:r>
              <a:rPr lang="nl-NL" dirty="0"/>
              <a:t>Een logische routing die voor iedere stand positief is. </a:t>
            </a:r>
          </a:p>
          <a:p>
            <a:pPr lvl="1"/>
            <a:r>
              <a:rPr lang="nl-NL" dirty="0"/>
              <a:t>Zorg voor een onderbouwing van het plan.</a:t>
            </a:r>
          </a:p>
          <a:p>
            <a:pPr lvl="1"/>
            <a:r>
              <a:rPr lang="nl-NL" dirty="0"/>
              <a:t>Presenteer het plan aan je docent.</a:t>
            </a:r>
          </a:p>
          <a:p>
            <a:pPr marL="0" indent="0">
              <a:buNone/>
            </a:pPr>
            <a:endParaRPr lang="nl-NL" dirty="0"/>
          </a:p>
          <a:p>
            <a:r>
              <a:rPr lang="nl-NL" dirty="0"/>
              <a:t>Opbrengst: een uitgewerkt plan voor de beursvloer. </a:t>
            </a:r>
          </a:p>
        </p:txBody>
      </p:sp>
    </p:spTree>
    <p:extLst>
      <p:ext uri="{BB962C8B-B14F-4D97-AF65-F5344CB8AC3E}">
        <p14:creationId xmlns:p14="http://schemas.microsoft.com/office/powerpoint/2010/main" val="285976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CFA96A5-003E-40E0-BC68-3868D1474B5F}"/>
              </a:ext>
            </a:extLst>
          </p:cNvPr>
          <p:cNvSpPr txBox="1"/>
          <p:nvPr/>
        </p:nvSpPr>
        <p:spPr>
          <a:xfrm>
            <a:off x="4905375" y="2552700"/>
            <a:ext cx="2828925" cy="369332"/>
          </a:xfrm>
          <a:prstGeom prst="rect">
            <a:avLst/>
          </a:prstGeom>
          <a:noFill/>
        </p:spPr>
        <p:txBody>
          <a:bodyPr wrap="square" rtlCol="0">
            <a:spAutoFit/>
          </a:bodyPr>
          <a:lstStyle/>
          <a:p>
            <a:r>
              <a:rPr lang="nl-NL"/>
              <a:t>Brainstorm</a:t>
            </a:r>
          </a:p>
        </p:txBody>
      </p:sp>
    </p:spTree>
    <p:extLst>
      <p:ext uri="{BB962C8B-B14F-4D97-AF65-F5344CB8AC3E}">
        <p14:creationId xmlns:p14="http://schemas.microsoft.com/office/powerpoint/2010/main" val="3682813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1E8084-1D26-4E31-B69C-EE2E717C8A09}"/>
              </a:ext>
            </a:extLst>
          </p:cNvPr>
          <p:cNvSpPr>
            <a:spLocks noGrp="1"/>
          </p:cNvSpPr>
          <p:nvPr>
            <p:ph type="title"/>
          </p:nvPr>
        </p:nvSpPr>
        <p:spPr/>
        <p:txBody>
          <a:bodyPr/>
          <a:lstStyle/>
          <a:p>
            <a:r>
              <a:rPr lang="nl-NL"/>
              <a:t>ARBO &amp; Brandveiligheid</a:t>
            </a:r>
          </a:p>
        </p:txBody>
      </p:sp>
      <p:sp>
        <p:nvSpPr>
          <p:cNvPr id="5" name="Tijdelijke aanduiding voor inhoud 4">
            <a:extLst>
              <a:ext uri="{FF2B5EF4-FFF2-40B4-BE49-F238E27FC236}">
                <a16:creationId xmlns:a16="http://schemas.microsoft.com/office/drawing/2014/main" id="{D724BC62-EC90-4478-BE4C-D0A5ABE8F13E}"/>
              </a:ext>
            </a:extLst>
          </p:cNvPr>
          <p:cNvSpPr>
            <a:spLocks noGrp="1"/>
          </p:cNvSpPr>
          <p:nvPr>
            <p:ph idx="1"/>
          </p:nvPr>
        </p:nvSpPr>
        <p:spPr/>
        <p:txBody>
          <a:bodyPr>
            <a:normAutofit fontScale="92500"/>
          </a:bodyPr>
          <a:lstStyle/>
          <a:p>
            <a:pPr marL="0" indent="0">
              <a:buNone/>
            </a:pPr>
            <a:r>
              <a:rPr lang="nl-NL"/>
              <a:t>In deze opdracht bekijk je ARBO &amp; Brandveiligheid vanuit:</a:t>
            </a:r>
          </a:p>
          <a:p>
            <a:pPr marL="0" indent="0">
              <a:buNone/>
            </a:pPr>
            <a:r>
              <a:rPr lang="nl-NL"/>
              <a:t>1. Klas: </a:t>
            </a:r>
          </a:p>
          <a:p>
            <a:r>
              <a:rPr lang="nl-NL"/>
              <a:t>Het totale plan voor de beursvloer.</a:t>
            </a:r>
            <a:endParaRPr lang="nl-NL">
              <a:sym typeface="Wingdings" panose="05000000000000000000" pitchFamily="2" charset="2"/>
            </a:endParaRPr>
          </a:p>
          <a:p>
            <a:pPr marL="0" indent="0">
              <a:buNone/>
            </a:pPr>
            <a:endParaRPr lang="nl-NL">
              <a:sym typeface="Wingdings" panose="05000000000000000000" pitchFamily="2" charset="2"/>
            </a:endParaRPr>
          </a:p>
          <a:p>
            <a:pPr marL="0" indent="0">
              <a:buNone/>
            </a:pPr>
            <a:r>
              <a:rPr lang="nl-NL">
                <a:sym typeface="Wingdings" panose="05000000000000000000" pitchFamily="2" charset="2"/>
              </a:rPr>
              <a:t>2. Groep:</a:t>
            </a:r>
            <a:endParaRPr lang="nl-NL"/>
          </a:p>
          <a:p>
            <a:r>
              <a:rPr lang="nl-NL"/>
              <a:t>De eisen en randvoorwaarden aan de stand voor ARBO &amp; Brandveiligheid</a:t>
            </a:r>
          </a:p>
          <a:p>
            <a:r>
              <a:rPr lang="nl-NL"/>
              <a:t>Het proces van uitvoeren van de stand vanuit ARBO</a:t>
            </a:r>
          </a:p>
          <a:p>
            <a:r>
              <a:rPr lang="nl-NL"/>
              <a:t>Het zorgen voor een veilige inrichting en indeling van de stand vanuit ARBO. </a:t>
            </a:r>
          </a:p>
        </p:txBody>
      </p:sp>
    </p:spTree>
    <p:extLst>
      <p:ext uri="{BB962C8B-B14F-4D97-AF65-F5344CB8AC3E}">
        <p14:creationId xmlns:p14="http://schemas.microsoft.com/office/powerpoint/2010/main" val="326197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23475D3-732A-444B-9189-5DC3C13F7D11}"/>
              </a:ext>
            </a:extLst>
          </p:cNvPr>
          <p:cNvSpPr>
            <a:spLocks noGrp="1"/>
          </p:cNvSpPr>
          <p:nvPr>
            <p:ph type="title"/>
          </p:nvPr>
        </p:nvSpPr>
        <p:spPr/>
        <p:txBody>
          <a:bodyPr/>
          <a:lstStyle/>
          <a:p>
            <a:r>
              <a:rPr lang="nl-NL"/>
              <a:t>Opdracht</a:t>
            </a:r>
          </a:p>
        </p:txBody>
      </p:sp>
      <p:sp>
        <p:nvSpPr>
          <p:cNvPr id="5" name="Tijdelijke aanduiding voor inhoud 4">
            <a:extLst>
              <a:ext uri="{FF2B5EF4-FFF2-40B4-BE49-F238E27FC236}">
                <a16:creationId xmlns:a16="http://schemas.microsoft.com/office/drawing/2014/main" id="{2602A50E-582E-4FED-B164-C48350B3BE9C}"/>
              </a:ext>
            </a:extLst>
          </p:cNvPr>
          <p:cNvSpPr>
            <a:spLocks noGrp="1"/>
          </p:cNvSpPr>
          <p:nvPr>
            <p:ph idx="1"/>
          </p:nvPr>
        </p:nvSpPr>
        <p:spPr/>
        <p:txBody>
          <a:bodyPr>
            <a:normAutofit fontScale="92500" lnSpcReduction="10000"/>
          </a:bodyPr>
          <a:lstStyle/>
          <a:p>
            <a:r>
              <a:rPr lang="nl-NL" dirty="0"/>
              <a:t>Werk per groep een verantwoording uit voor ARBO &amp; Brandveiligheid van de opbouw/indeling van de stand. </a:t>
            </a:r>
          </a:p>
          <a:p>
            <a:endParaRPr lang="nl-NL" dirty="0"/>
          </a:p>
          <a:p>
            <a:r>
              <a:rPr lang="nl-NL" dirty="0"/>
              <a:t>Raadpleeg voor deze opdracht verschillende bronnen/ refereer naar de bronnen in de uitwerking. </a:t>
            </a:r>
          </a:p>
          <a:p>
            <a:endParaRPr lang="nl-NL" dirty="0"/>
          </a:p>
          <a:p>
            <a:pPr marL="0" indent="0">
              <a:buNone/>
            </a:pPr>
            <a:r>
              <a:rPr lang="nl-NL" dirty="0"/>
              <a:t>Opbrengst:</a:t>
            </a:r>
          </a:p>
          <a:p>
            <a:pPr>
              <a:buFont typeface="Wingdings" panose="05000000000000000000" pitchFamily="2" charset="2"/>
              <a:buChar char="à"/>
            </a:pPr>
            <a:r>
              <a:rPr lang="nl-NL" dirty="0">
                <a:sym typeface="Wingdings" panose="05000000000000000000" pitchFamily="2" charset="2"/>
              </a:rPr>
              <a:t>Verantwoording ARBO Stand  In Word</a:t>
            </a:r>
          </a:p>
          <a:p>
            <a:pPr>
              <a:buFont typeface="Wingdings" panose="05000000000000000000" pitchFamily="2" charset="2"/>
              <a:buChar char="à"/>
            </a:pPr>
            <a:endParaRPr lang="nl-NL" dirty="0">
              <a:sym typeface="Wingdings" panose="05000000000000000000" pitchFamily="2" charset="2"/>
            </a:endParaRPr>
          </a:p>
          <a:p>
            <a:pPr marL="0" indent="0">
              <a:buNone/>
            </a:pPr>
            <a:r>
              <a:rPr lang="nl-NL" b="1" dirty="0">
                <a:sym typeface="Wingdings" panose="05000000000000000000" pitchFamily="2" charset="2"/>
              </a:rPr>
              <a:t>Deadline: maandag 26-09-2022</a:t>
            </a:r>
            <a:endParaRPr lang="nl-NL" b="1" dirty="0"/>
          </a:p>
          <a:p>
            <a:endParaRPr lang="nl-NL" dirty="0"/>
          </a:p>
          <a:p>
            <a:pPr lvl="1"/>
            <a:endParaRPr lang="nl-NL" dirty="0"/>
          </a:p>
        </p:txBody>
      </p:sp>
    </p:spTree>
    <p:extLst>
      <p:ext uri="{BB962C8B-B14F-4D97-AF65-F5344CB8AC3E}">
        <p14:creationId xmlns:p14="http://schemas.microsoft.com/office/powerpoint/2010/main" val="198043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F949F8-3C00-49F6-A5F0-2E9B853438E6}"/>
              </a:ext>
            </a:extLst>
          </p:cNvPr>
          <p:cNvSpPr>
            <a:spLocks noGrp="1"/>
          </p:cNvSpPr>
          <p:nvPr>
            <p:ph type="title"/>
          </p:nvPr>
        </p:nvSpPr>
        <p:spPr>
          <a:xfrm>
            <a:off x="838200" y="365126"/>
            <a:ext cx="10515600" cy="987019"/>
          </a:xfrm>
        </p:spPr>
        <p:txBody>
          <a:bodyPr/>
          <a:lstStyle/>
          <a:p>
            <a:r>
              <a:rPr lang="nl-NL"/>
              <a:t>Over ARBO</a:t>
            </a:r>
          </a:p>
        </p:txBody>
      </p:sp>
      <p:sp>
        <p:nvSpPr>
          <p:cNvPr id="3" name="Tijdelijke aanduiding voor inhoud 2">
            <a:extLst>
              <a:ext uri="{FF2B5EF4-FFF2-40B4-BE49-F238E27FC236}">
                <a16:creationId xmlns:a16="http://schemas.microsoft.com/office/drawing/2014/main" id="{000C2F9E-9F1F-4695-9005-22E1D3268076}"/>
              </a:ext>
            </a:extLst>
          </p:cNvPr>
          <p:cNvSpPr>
            <a:spLocks noGrp="1"/>
          </p:cNvSpPr>
          <p:nvPr>
            <p:ph idx="1"/>
          </p:nvPr>
        </p:nvSpPr>
        <p:spPr>
          <a:xfrm>
            <a:off x="631191" y="1453947"/>
            <a:ext cx="10515600" cy="5038927"/>
          </a:xfrm>
        </p:spPr>
        <p:txBody>
          <a:bodyPr>
            <a:normAutofit/>
          </a:bodyPr>
          <a:lstStyle/>
          <a:p>
            <a:r>
              <a:rPr lang="nl-NL"/>
              <a:t>Als medewerker heb je rechten en plichten als het gaat om een veilige werkplek. Dit is in Nederland in verschillende wetten uitgewerkt, de belangrijkste hiertoe is de Arbeidsomstandighedenwet (Arbowet). </a:t>
            </a:r>
          </a:p>
          <a:p>
            <a:r>
              <a:rPr lang="nl-NL"/>
              <a:t> Arbowet (veiligheid, gezondheid en welzijn op werkvloer)</a:t>
            </a:r>
          </a:p>
          <a:p>
            <a:endParaRPr lang="nl-NL"/>
          </a:p>
          <a:p>
            <a:endParaRPr lang="nl-NL"/>
          </a:p>
          <a:p>
            <a:endParaRPr lang="nl-NL"/>
          </a:p>
          <a:p>
            <a:endParaRPr lang="nl-NL"/>
          </a:p>
          <a:p>
            <a:r>
              <a:rPr lang="nl-NL">
                <a:hlinkClick r:id="rId2"/>
              </a:rPr>
              <a:t>https://www.arboportaal.nl/campagnes/keuzedeel-verdieping-blijvend-fit-veilig-en-gezond-werken</a:t>
            </a:r>
            <a:r>
              <a:rPr lang="nl-NL"/>
              <a:t> </a:t>
            </a:r>
          </a:p>
          <a:p>
            <a:pPr marL="0" indent="0">
              <a:buNone/>
            </a:pPr>
            <a:endParaRPr lang="nl-NL"/>
          </a:p>
          <a:p>
            <a:pPr marL="0" indent="0">
              <a:buNone/>
            </a:pPr>
            <a:endParaRPr lang="nl-NL">
              <a:hlinkClick r:id="rId2"/>
            </a:endParaRPr>
          </a:p>
        </p:txBody>
      </p:sp>
      <p:pic>
        <p:nvPicPr>
          <p:cNvPr id="5" name="Afbeelding 4">
            <a:extLst>
              <a:ext uri="{FF2B5EF4-FFF2-40B4-BE49-F238E27FC236}">
                <a16:creationId xmlns:a16="http://schemas.microsoft.com/office/drawing/2014/main" id="{7E2C551E-B488-4C75-941E-6E46D8BE866C}"/>
              </a:ext>
            </a:extLst>
          </p:cNvPr>
          <p:cNvPicPr>
            <a:picLocks noChangeAspect="1"/>
          </p:cNvPicPr>
          <p:nvPr/>
        </p:nvPicPr>
        <p:blipFill>
          <a:blip r:embed="rId3"/>
          <a:stretch>
            <a:fillRect/>
          </a:stretch>
        </p:blipFill>
        <p:spPr>
          <a:xfrm>
            <a:off x="1507813" y="3429000"/>
            <a:ext cx="7734596" cy="1731076"/>
          </a:xfrm>
          <a:prstGeom prst="rect">
            <a:avLst/>
          </a:prstGeom>
        </p:spPr>
      </p:pic>
    </p:spTree>
    <p:extLst>
      <p:ext uri="{BB962C8B-B14F-4D97-AF65-F5344CB8AC3E}">
        <p14:creationId xmlns:p14="http://schemas.microsoft.com/office/powerpoint/2010/main" val="402806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A0827-BC5F-42EC-9852-A746D0909C99}"/>
              </a:ext>
            </a:extLst>
          </p:cNvPr>
          <p:cNvSpPr>
            <a:spLocks noGrp="1"/>
          </p:cNvSpPr>
          <p:nvPr>
            <p:ph type="title"/>
          </p:nvPr>
        </p:nvSpPr>
        <p:spPr/>
        <p:txBody>
          <a:bodyPr/>
          <a:lstStyle/>
          <a:p>
            <a:r>
              <a:rPr lang="nl-NL" dirty="0"/>
              <a:t>Verdiep je in de volgende onderwerpen:</a:t>
            </a:r>
          </a:p>
        </p:txBody>
      </p:sp>
      <p:sp>
        <p:nvSpPr>
          <p:cNvPr id="3" name="Tijdelijke aanduiding voor inhoud 2">
            <a:extLst>
              <a:ext uri="{FF2B5EF4-FFF2-40B4-BE49-F238E27FC236}">
                <a16:creationId xmlns:a16="http://schemas.microsoft.com/office/drawing/2014/main" id="{80D4F860-775A-43DA-8AC5-09C65A826809}"/>
              </a:ext>
            </a:extLst>
          </p:cNvPr>
          <p:cNvSpPr>
            <a:spLocks noGrp="1"/>
          </p:cNvSpPr>
          <p:nvPr>
            <p:ph idx="1"/>
          </p:nvPr>
        </p:nvSpPr>
        <p:spPr/>
        <p:txBody>
          <a:bodyPr>
            <a:normAutofit lnSpcReduction="10000"/>
          </a:bodyPr>
          <a:lstStyle/>
          <a:p>
            <a:r>
              <a:rPr lang="nl-NL" dirty="0"/>
              <a:t>Ergonomie</a:t>
            </a:r>
          </a:p>
          <a:p>
            <a:r>
              <a:rPr lang="nl-NL" dirty="0"/>
              <a:t>Brandveiligheid</a:t>
            </a:r>
          </a:p>
          <a:p>
            <a:r>
              <a:rPr lang="nl-NL" dirty="0"/>
              <a:t>Vluchtroutes en toegankelijkheid</a:t>
            </a:r>
          </a:p>
          <a:p>
            <a:endParaRPr lang="nl-NL" dirty="0"/>
          </a:p>
          <a:p>
            <a:r>
              <a:rPr lang="nl-NL" dirty="0"/>
              <a:t>Noteer alles wat belangrijk is voor het ontwerpen van een stand en de beursvloer. </a:t>
            </a:r>
          </a:p>
          <a:p>
            <a:pPr marL="0" indent="0">
              <a:buNone/>
            </a:pPr>
            <a:endParaRPr lang="nl-NL" dirty="0"/>
          </a:p>
          <a:p>
            <a:pPr marL="0" indent="0">
              <a:buNone/>
            </a:pPr>
            <a:r>
              <a:rPr lang="nl-NL" dirty="0"/>
              <a:t>Bron: </a:t>
            </a:r>
            <a:r>
              <a:rPr lang="nl-NL" dirty="0">
                <a:hlinkClick r:id="rId2"/>
              </a:rPr>
              <a:t>https://www.arboportaal.nl/onderwerpen</a:t>
            </a:r>
            <a:r>
              <a:rPr lang="nl-NL" dirty="0"/>
              <a:t> </a:t>
            </a:r>
          </a:p>
          <a:p>
            <a:pPr marL="0" indent="0">
              <a:buNone/>
            </a:pPr>
            <a:r>
              <a:rPr lang="nl-NL" dirty="0"/>
              <a:t>Bundel VBW </a:t>
            </a:r>
            <a:r>
              <a:rPr lang="nl-NL" dirty="0">
                <a:sym typeface="Wingdings" panose="05000000000000000000" pitchFamily="2" charset="2"/>
              </a:rPr>
              <a:t> Wikiwijs</a:t>
            </a:r>
            <a:endParaRPr lang="nl-NL" dirty="0"/>
          </a:p>
        </p:txBody>
      </p:sp>
    </p:spTree>
    <p:extLst>
      <p:ext uri="{BB962C8B-B14F-4D97-AF65-F5344CB8AC3E}">
        <p14:creationId xmlns:p14="http://schemas.microsoft.com/office/powerpoint/2010/main" val="122662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22F6E-3F24-491A-BADF-DC5825BE7E3C}"/>
              </a:ext>
            </a:extLst>
          </p:cNvPr>
          <p:cNvSpPr>
            <a:spLocks noGrp="1"/>
          </p:cNvSpPr>
          <p:nvPr>
            <p:ph type="title"/>
          </p:nvPr>
        </p:nvSpPr>
        <p:spPr/>
        <p:txBody>
          <a:bodyPr/>
          <a:lstStyle/>
          <a:p>
            <a:r>
              <a:rPr lang="nl-NL"/>
              <a:t>Verantwoording Beursvloer</a:t>
            </a:r>
          </a:p>
        </p:txBody>
      </p:sp>
      <p:sp>
        <p:nvSpPr>
          <p:cNvPr id="3" name="Tijdelijke aanduiding voor inhoud 2">
            <a:extLst>
              <a:ext uri="{FF2B5EF4-FFF2-40B4-BE49-F238E27FC236}">
                <a16:creationId xmlns:a16="http://schemas.microsoft.com/office/drawing/2014/main" id="{29A2A21F-D0A0-4D27-811E-1F39ABFB356E}"/>
              </a:ext>
            </a:extLst>
          </p:cNvPr>
          <p:cNvSpPr>
            <a:spLocks noGrp="1"/>
          </p:cNvSpPr>
          <p:nvPr>
            <p:ph idx="1"/>
          </p:nvPr>
        </p:nvSpPr>
        <p:spPr/>
        <p:txBody>
          <a:bodyPr/>
          <a:lstStyle/>
          <a:p>
            <a:r>
              <a:rPr lang="nl-NL" dirty="0"/>
              <a:t>Verwerk de antwoorden van de expert in de tekst.</a:t>
            </a:r>
          </a:p>
          <a:p>
            <a:r>
              <a:rPr lang="nl-NL" dirty="0"/>
              <a:t>Vanuit iedere groep één vertegenwoordiger</a:t>
            </a:r>
          </a:p>
          <a:p>
            <a:r>
              <a:rPr lang="nl-NL" dirty="0"/>
              <a:t>Gezamenlijk leveren jullie één verantwoording op.</a:t>
            </a:r>
          </a:p>
          <a:p>
            <a:endParaRPr lang="nl-NL" dirty="0"/>
          </a:p>
          <a:p>
            <a:endParaRPr lang="nl-NL" dirty="0"/>
          </a:p>
          <a:p>
            <a:pPr marL="0" indent="0">
              <a:buNone/>
            </a:pPr>
            <a:r>
              <a:rPr lang="nl-NL" dirty="0"/>
              <a:t>Deadline: 3 oktober start van de les</a:t>
            </a:r>
          </a:p>
        </p:txBody>
      </p:sp>
    </p:spTree>
    <p:extLst>
      <p:ext uri="{BB962C8B-B14F-4D97-AF65-F5344CB8AC3E}">
        <p14:creationId xmlns:p14="http://schemas.microsoft.com/office/powerpoint/2010/main" val="422110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5FC95-00D7-43E1-9626-F8D906E66DC5}"/>
              </a:ext>
            </a:extLst>
          </p:cNvPr>
          <p:cNvSpPr>
            <a:spLocks noGrp="1"/>
          </p:cNvSpPr>
          <p:nvPr>
            <p:ph type="title"/>
          </p:nvPr>
        </p:nvSpPr>
        <p:spPr/>
        <p:txBody>
          <a:bodyPr/>
          <a:lstStyle/>
          <a:p>
            <a:r>
              <a:rPr lang="nl-NL"/>
              <a:t>Formuleer</a:t>
            </a:r>
          </a:p>
        </p:txBody>
      </p:sp>
      <p:sp>
        <p:nvSpPr>
          <p:cNvPr id="3" name="Tijdelijke aanduiding voor inhoud 2">
            <a:extLst>
              <a:ext uri="{FF2B5EF4-FFF2-40B4-BE49-F238E27FC236}">
                <a16:creationId xmlns:a16="http://schemas.microsoft.com/office/drawing/2014/main" id="{4875B4A0-297E-41CF-BEB9-7ED3207AE711}"/>
              </a:ext>
            </a:extLst>
          </p:cNvPr>
          <p:cNvSpPr>
            <a:spLocks noGrp="1"/>
          </p:cNvSpPr>
          <p:nvPr>
            <p:ph idx="1"/>
          </p:nvPr>
        </p:nvSpPr>
        <p:spPr/>
        <p:txBody>
          <a:bodyPr/>
          <a:lstStyle/>
          <a:p>
            <a:r>
              <a:rPr lang="nl-NL"/>
              <a:t>Als groep de visie op ARBO &amp; brandveiligheid op de beursvloer</a:t>
            </a:r>
          </a:p>
          <a:p>
            <a:r>
              <a:rPr lang="nl-NL"/>
              <a:t>Een visie op ARBO en veiligheid in de stand. </a:t>
            </a:r>
          </a:p>
          <a:p>
            <a:r>
              <a:rPr lang="nl-NL"/>
              <a:t>Een checklist voor de uitvoering van de stand t.a.v. Ergonomie. </a:t>
            </a:r>
          </a:p>
        </p:txBody>
      </p:sp>
    </p:spTree>
    <p:extLst>
      <p:ext uri="{BB962C8B-B14F-4D97-AF65-F5344CB8AC3E}">
        <p14:creationId xmlns:p14="http://schemas.microsoft.com/office/powerpoint/2010/main" val="26803316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2" ma:contentTypeDescription="Een nieuw document maken." ma:contentTypeScope="" ma:versionID="519d19f3568dd652880d85dce57e81dc">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65c9ec1116b8c21e402f7a465d1ecba5"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E84767-8931-40F8-BAB2-99A18BC4DDB2}">
  <ds:schemaRefs>
    <ds:schemaRef ds:uri="http://schemas.microsoft.com/sharepoint/v3/contenttype/forms"/>
  </ds:schemaRefs>
</ds:datastoreItem>
</file>

<file path=customXml/itemProps2.xml><?xml version="1.0" encoding="utf-8"?>
<ds:datastoreItem xmlns:ds="http://schemas.openxmlformats.org/officeDocument/2006/customXml" ds:itemID="{5AC69687-1CB4-4E88-B07C-79E51F7B0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7EB7B-6133-4A9E-A2B3-FAE25F125CA2}">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5a7baa64-63c8-4e50-b88d-0a2b46a4dc7e"/>
    <ds:schemaRef ds:uri="http://schemas.microsoft.com/office/2006/documentManagement/types"/>
    <ds:schemaRef ds:uri="http://schemas.openxmlformats.org/package/2006/metadata/core-properties"/>
    <ds:schemaRef ds:uri="90dad8e8-e9f4-4bab-8d98-c1dd60a1811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TotalTime>
  <Words>827</Words>
  <Application>Microsoft Macintosh PowerPoint</Application>
  <PresentationFormat>Breedbeeld</PresentationFormat>
  <Paragraphs>113</Paragraphs>
  <Slides>25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25</vt:i4>
      </vt:variant>
    </vt:vector>
  </HeadingPairs>
  <TitlesOfParts>
    <vt:vector size="32" baseType="lpstr">
      <vt:lpstr>Arial</vt:lpstr>
      <vt:lpstr>Calibri</vt:lpstr>
      <vt:lpstr>Calibri Light</vt:lpstr>
      <vt:lpstr>Merriweather</vt:lpstr>
      <vt:lpstr>Open Sans</vt:lpstr>
      <vt:lpstr>Wingdings</vt:lpstr>
      <vt:lpstr>Kantoorthema</vt:lpstr>
      <vt:lpstr>ARBO &amp; Brandveiligheid</vt:lpstr>
      <vt:lpstr>Wat is belangrijk t.a.v. ARBO &amp; (brand)veiligheid bij het ontwerpen en uitvoeren van de beursvloer en de stand?</vt:lpstr>
      <vt:lpstr>PowerPoint-presentatie</vt:lpstr>
      <vt:lpstr>ARBO &amp; Brandveiligheid</vt:lpstr>
      <vt:lpstr>Opdracht</vt:lpstr>
      <vt:lpstr>Over ARBO</vt:lpstr>
      <vt:lpstr>Verdiep je in de volgende onderwerpen:</vt:lpstr>
      <vt:lpstr>Verantwoording Beursvloer</vt:lpstr>
      <vt:lpstr>Formuleer</vt:lpstr>
      <vt:lpstr>Verantwoording stand</vt:lpstr>
      <vt:lpstr>Beursvloer</vt:lpstr>
      <vt:lpstr>Doelen</vt:lpstr>
      <vt:lpstr>Belangrijk: Beursvloer Ruimte 1.18</vt:lpstr>
      <vt:lpstr>Wat is een stand?</vt:lpstr>
      <vt:lpstr>PowerPoint-presentatie</vt:lpstr>
      <vt:lpstr>Theorie bij de beursvloer</vt:lpstr>
      <vt:lpstr>Routing/plattegrond</vt:lpstr>
      <vt:lpstr>Beursvloer</vt:lpstr>
      <vt:lpstr>PowerPoint-presentatie</vt:lpstr>
      <vt:lpstr>PowerPoint-presentatie</vt:lpstr>
      <vt:lpstr>PowerPoint-presentatie</vt:lpstr>
      <vt:lpstr>PowerPoint-presentatie</vt:lpstr>
      <vt:lpstr>PowerPoint-presentatie</vt:lpstr>
      <vt:lpstr>Belangrijk bij de indeling</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Beursvloer</dc:title>
  <dc:creator>Ruud Teutelink</dc:creator>
  <cp:lastModifiedBy>Inge van Steen</cp:lastModifiedBy>
  <cp:revision>3</cp:revision>
  <dcterms:created xsi:type="dcterms:W3CDTF">2020-11-18T06:50:05Z</dcterms:created>
  <dcterms:modified xsi:type="dcterms:W3CDTF">2022-09-26T07:15:49Z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